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68" r:id="rId3"/>
    <p:sldId id="267" r:id="rId4"/>
    <p:sldId id="302" r:id="rId5"/>
    <p:sldId id="301" r:id="rId6"/>
    <p:sldId id="270" r:id="rId7"/>
    <p:sldId id="271" r:id="rId8"/>
    <p:sldId id="272" r:id="rId9"/>
    <p:sldId id="304" r:id="rId10"/>
    <p:sldId id="273" r:id="rId11"/>
    <p:sldId id="263" r:id="rId12"/>
    <p:sldId id="274" r:id="rId13"/>
    <p:sldId id="276" r:id="rId14"/>
    <p:sldId id="277" r:id="rId15"/>
    <p:sldId id="305" r:id="rId16"/>
    <p:sldId id="292" r:id="rId17"/>
    <p:sldId id="269" r:id="rId18"/>
    <p:sldId id="306" r:id="rId19"/>
    <p:sldId id="279" r:id="rId20"/>
    <p:sldId id="293" r:id="rId21"/>
    <p:sldId id="280" r:id="rId22"/>
    <p:sldId id="295" r:id="rId23"/>
    <p:sldId id="282" r:id="rId24"/>
    <p:sldId id="303" r:id="rId25"/>
    <p:sldId id="283" r:id="rId26"/>
    <p:sldId id="296" r:id="rId27"/>
    <p:sldId id="286" r:id="rId28"/>
    <p:sldId id="287" r:id="rId29"/>
    <p:sldId id="285" r:id="rId30"/>
    <p:sldId id="284" r:id="rId3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3D29"/>
    <a:srgbClr val="EEC437"/>
    <a:srgbClr val="388655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10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ssandro martello" userId="ec5c5395ae2995fe" providerId="LiveId" clId="{955AE801-68B5-47C3-A551-EE5C4C2ED594}"/>
    <pc:docChg chg="addSld delSld modSld">
      <pc:chgData name="alessandro martello" userId="ec5c5395ae2995fe" providerId="LiveId" clId="{955AE801-68B5-47C3-A551-EE5C4C2ED594}" dt="2020-04-11T18:06:11.645" v="9"/>
      <pc:docMkLst>
        <pc:docMk/>
      </pc:docMkLst>
      <pc:sldChg chg="del">
        <pc:chgData name="alessandro martello" userId="ec5c5395ae2995fe" providerId="LiveId" clId="{955AE801-68B5-47C3-A551-EE5C4C2ED594}" dt="2020-04-11T18:02:34.958" v="1" actId="47"/>
        <pc:sldMkLst>
          <pc:docMk/>
          <pc:sldMk cId="1891090234" sldId="266"/>
        </pc:sldMkLst>
      </pc:sldChg>
      <pc:sldChg chg="add del">
        <pc:chgData name="alessandro martello" userId="ec5c5395ae2995fe" providerId="LiveId" clId="{955AE801-68B5-47C3-A551-EE5C4C2ED594}" dt="2020-04-11T18:06:11.645" v="9"/>
        <pc:sldMkLst>
          <pc:docMk/>
          <pc:sldMk cId="1733113419" sldId="273"/>
        </pc:sldMkLst>
      </pc:sldChg>
      <pc:sldChg chg="del">
        <pc:chgData name="alessandro martello" userId="ec5c5395ae2995fe" providerId="LiveId" clId="{955AE801-68B5-47C3-A551-EE5C4C2ED594}" dt="2020-04-11T18:02:40.570" v="2" actId="47"/>
        <pc:sldMkLst>
          <pc:docMk/>
          <pc:sldMk cId="3456475862" sldId="275"/>
        </pc:sldMkLst>
      </pc:sldChg>
      <pc:sldChg chg="del">
        <pc:chgData name="alessandro martello" userId="ec5c5395ae2995fe" providerId="LiveId" clId="{955AE801-68B5-47C3-A551-EE5C4C2ED594}" dt="2020-04-11T18:03:01.735" v="4" actId="47"/>
        <pc:sldMkLst>
          <pc:docMk/>
          <pc:sldMk cId="874929497" sldId="281"/>
        </pc:sldMkLst>
      </pc:sldChg>
      <pc:sldChg chg="del">
        <pc:chgData name="alessandro martello" userId="ec5c5395ae2995fe" providerId="LiveId" clId="{955AE801-68B5-47C3-A551-EE5C4C2ED594}" dt="2020-04-11T18:03:20.363" v="7" actId="47"/>
        <pc:sldMkLst>
          <pc:docMk/>
          <pc:sldMk cId="862327509" sldId="288"/>
        </pc:sldMkLst>
      </pc:sldChg>
      <pc:sldChg chg="del">
        <pc:chgData name="alessandro martello" userId="ec5c5395ae2995fe" providerId="LiveId" clId="{955AE801-68B5-47C3-A551-EE5C4C2ED594}" dt="2020-04-11T18:03:01.735" v="4" actId="47"/>
        <pc:sldMkLst>
          <pc:docMk/>
          <pc:sldMk cId="2824793776" sldId="290"/>
        </pc:sldMkLst>
      </pc:sldChg>
      <pc:sldChg chg="del">
        <pc:chgData name="alessandro martello" userId="ec5c5395ae2995fe" providerId="LiveId" clId="{955AE801-68B5-47C3-A551-EE5C4C2ED594}" dt="2020-04-11T18:03:05.814" v="5" actId="47"/>
        <pc:sldMkLst>
          <pc:docMk/>
          <pc:sldMk cId="2803731084" sldId="291"/>
        </pc:sldMkLst>
      </pc:sldChg>
      <pc:sldChg chg="del">
        <pc:chgData name="alessandro martello" userId="ec5c5395ae2995fe" providerId="LiveId" clId="{955AE801-68B5-47C3-A551-EE5C4C2ED594}" dt="2020-04-11T18:03:01.735" v="4" actId="47"/>
        <pc:sldMkLst>
          <pc:docMk/>
          <pc:sldMk cId="2586790152" sldId="294"/>
        </pc:sldMkLst>
      </pc:sldChg>
      <pc:sldChg chg="del">
        <pc:chgData name="alessandro martello" userId="ec5c5395ae2995fe" providerId="LiveId" clId="{955AE801-68B5-47C3-A551-EE5C4C2ED594}" dt="2020-04-11T18:03:18.815" v="6" actId="47"/>
        <pc:sldMkLst>
          <pc:docMk/>
          <pc:sldMk cId="2127248891" sldId="297"/>
        </pc:sldMkLst>
      </pc:sldChg>
      <pc:sldChg chg="del">
        <pc:chgData name="alessandro martello" userId="ec5c5395ae2995fe" providerId="LiveId" clId="{955AE801-68B5-47C3-A551-EE5C4C2ED594}" dt="2020-04-11T18:02:46.836" v="3" actId="47"/>
        <pc:sldMkLst>
          <pc:docMk/>
          <pc:sldMk cId="3897676666" sldId="298"/>
        </pc:sldMkLst>
      </pc:sldChg>
      <pc:sldChg chg="del">
        <pc:chgData name="alessandro martello" userId="ec5c5395ae2995fe" providerId="LiveId" clId="{955AE801-68B5-47C3-A551-EE5C4C2ED594}" dt="2020-04-11T18:02:30.299" v="0" actId="47"/>
        <pc:sldMkLst>
          <pc:docMk/>
          <pc:sldMk cId="587937132" sldId="300"/>
        </pc:sldMkLst>
      </pc:sldChg>
    </pc:docChg>
  </pc:docChgLst>
  <pc:docChgLst>
    <pc:chgData name="alessandro martello" userId="ec5c5395ae2995fe" providerId="LiveId" clId="{C01B909F-1C74-4D68-9E42-82AB2D0A809A}"/>
    <pc:docChg chg="modSld">
      <pc:chgData name="alessandro martello" userId="ec5c5395ae2995fe" providerId="LiveId" clId="{C01B909F-1C74-4D68-9E42-82AB2D0A809A}" dt="2020-04-30T09:34:46.394" v="49" actId="20577"/>
      <pc:docMkLst>
        <pc:docMk/>
      </pc:docMkLst>
      <pc:sldChg chg="modSp">
        <pc:chgData name="alessandro martello" userId="ec5c5395ae2995fe" providerId="LiveId" clId="{C01B909F-1C74-4D68-9E42-82AB2D0A809A}" dt="2020-04-30T09:34:46.394" v="49" actId="20577"/>
        <pc:sldMkLst>
          <pc:docMk/>
          <pc:sldMk cId="3857663944" sldId="269"/>
        </pc:sldMkLst>
        <pc:spChg chg="mod">
          <ac:chgData name="alessandro martello" userId="ec5c5395ae2995fe" providerId="LiveId" clId="{C01B909F-1C74-4D68-9E42-82AB2D0A809A}" dt="2020-04-30T09:34:46.394" v="49" actId="20577"/>
          <ac:spMkLst>
            <pc:docMk/>
            <pc:sldMk cId="3857663944" sldId="269"/>
            <ac:spMk id="46" creationId="{CE96964F-80F4-47E8-B831-6ACCE05280EC}"/>
          </ac:spMkLst>
        </pc:spChg>
      </pc:sldChg>
      <pc:sldChg chg="modSp">
        <pc:chgData name="alessandro martello" userId="ec5c5395ae2995fe" providerId="LiveId" clId="{C01B909F-1C74-4D68-9E42-82AB2D0A809A}" dt="2020-04-30T09:34:24.434" v="14" actId="20577"/>
        <pc:sldMkLst>
          <pc:docMk/>
          <pc:sldMk cId="2143634824" sldId="279"/>
        </pc:sldMkLst>
        <pc:spChg chg="mod">
          <ac:chgData name="alessandro martello" userId="ec5c5395ae2995fe" providerId="LiveId" clId="{C01B909F-1C74-4D68-9E42-82AB2D0A809A}" dt="2020-04-30T09:34:24.434" v="14" actId="20577"/>
          <ac:spMkLst>
            <pc:docMk/>
            <pc:sldMk cId="2143634824" sldId="279"/>
            <ac:spMk id="24" creationId="{D0B5BDF1-9606-4C4E-810E-6C35F6B7E7C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87CECB-2320-42CF-B288-54ED63734CF5}" type="datetimeFigureOut">
              <a:rPr lang="it-IT" smtClean="0"/>
              <a:t>05/06/2020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DAFFED-55C3-4308-A07C-E8E2ECA8C94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966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B2C7B3F-E027-4E87-A6B5-FFA43C7510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E6C1B2C-241F-4DAF-850B-811F2C6759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84EB2A7-AAA1-42D1-8DC7-5741DBA65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835BA-08AB-4F4D-AD09-D2EBB11255D0}" type="datetimeFigureOut">
              <a:rPr lang="it-IT" smtClean="0"/>
              <a:t>05/06/2020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C371F65-B7EF-4A46-971A-A72410A6A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3AC8B40-99CD-4EA9-BE0C-4D30BE6FD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1823C-14A2-47B9-988B-AD2AF494F5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9557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32D357A-9F9E-4CFF-8229-FED7541C0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23574E1-4E4D-4F5A-8F46-90DAB4245A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F95384B-A863-4298-B511-AC70D2E32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835BA-08AB-4F4D-AD09-D2EBB11255D0}" type="datetimeFigureOut">
              <a:rPr lang="it-IT" smtClean="0"/>
              <a:t>05/06/2020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476B405-EA3B-46CE-AABE-16522CD07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AFFEECE-7863-4CF1-8CBF-A319A9BCE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1823C-14A2-47B9-988B-AD2AF494F5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8557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F990BC46-9EF9-44D2-B002-4B06E0B92D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0B3FD13-C381-40D2-B7F2-E844F30AE5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B663E7A-6E69-4C0A-A3A3-ACA948BF3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835BA-08AB-4F4D-AD09-D2EBB11255D0}" type="datetimeFigureOut">
              <a:rPr lang="it-IT" smtClean="0"/>
              <a:t>05/06/2020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A8DB642-1DF9-4349-92F1-C4237E882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217D114-4A3E-45E3-884C-266F1BD4E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1823C-14A2-47B9-988B-AD2AF494F5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9003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16DBBE1-DD8A-4213-9EC9-172BBC583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58AFFE6-6D48-4B60-9AC4-FCBC107681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1BAE532-302C-4B26-9FB3-5DCC6CB43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835BA-08AB-4F4D-AD09-D2EBB11255D0}" type="datetimeFigureOut">
              <a:rPr lang="it-IT" smtClean="0"/>
              <a:t>05/06/2020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4D12DCE-EE6D-44DF-995D-ED79253E8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39D9FAF-B61F-4306-960A-4045BDEC2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1823C-14A2-47B9-988B-AD2AF494F5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3202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530517D-0252-4C10-B1E4-136D63C16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375BB86-F4E3-4C40-9C7D-364FAE12B5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CD0D411-780D-4BD2-B7B2-EA9E25317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835BA-08AB-4F4D-AD09-D2EBB11255D0}" type="datetimeFigureOut">
              <a:rPr lang="it-IT" smtClean="0"/>
              <a:t>05/06/2020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31F2C53-004C-4FE7-99FA-9D7E1515F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927D244-D74F-41B5-BD2D-5B40CF878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1823C-14A2-47B9-988B-AD2AF494F5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8070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4FE9CEF-067C-4393-9167-FB915F53B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591C98F-95AC-441F-AEBD-6764FAA5DC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4889377-FD33-4865-AE5B-973087BB08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CA485BF-AE5A-40B3-8DF0-878664A1C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835BA-08AB-4F4D-AD09-D2EBB11255D0}" type="datetimeFigureOut">
              <a:rPr lang="it-IT" smtClean="0"/>
              <a:t>05/06/2020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17AC100-EB5E-4F12-BB56-7415C8457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5B7F98E-DA8D-4650-A31B-30C3A6098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1823C-14A2-47B9-988B-AD2AF494F5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8830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38A1D30-8BBB-47A1-8221-7128C9F7E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37F3671-0953-4A16-8508-BE0AE25E19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F2E67F6-2F4B-41A9-BADB-6850161A1B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D53C5D21-6BD5-4819-BE90-DC970190B6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9BC74883-8566-465A-9A19-00E5F1B7AA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F8B19310-0197-4F25-9551-EBA7261A5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835BA-08AB-4F4D-AD09-D2EBB11255D0}" type="datetimeFigureOut">
              <a:rPr lang="it-IT" smtClean="0"/>
              <a:t>05/06/2020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ED30C1A7-A011-4377-8BE0-C5B9CA896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EEBD1118-31DE-4FEF-A214-7E7019BD7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1823C-14A2-47B9-988B-AD2AF494F5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7052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E0519E9-EC94-4BD9-8DA4-63BA8E02C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1A5BEB3A-B9B3-4B38-9765-C7B612EE4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835BA-08AB-4F4D-AD09-D2EBB11255D0}" type="datetimeFigureOut">
              <a:rPr lang="it-IT" smtClean="0"/>
              <a:t>05/06/2020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45205FA-F1E2-4B77-9717-339B570BF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955BED1-A33C-4B7F-B520-1BC563F7B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1823C-14A2-47B9-988B-AD2AF494F5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3394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D2CBE11D-B20C-4ED3-B3CC-837D1D014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835BA-08AB-4F4D-AD09-D2EBB11255D0}" type="datetimeFigureOut">
              <a:rPr lang="it-IT" smtClean="0"/>
              <a:t>05/06/2020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64447A9-702B-46EE-809E-8B61DB300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18526FE-E059-424B-AB98-272D58F75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1823C-14A2-47B9-988B-AD2AF494F5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7680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2ACD19D-22C6-4775-A757-6E4481823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09B6077-CA10-4B58-A360-670F151A47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5A028DE-F0AD-45CD-96E0-C86CA717A1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194D821-C271-4B12-AF56-AE27B8A3B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835BA-08AB-4F4D-AD09-D2EBB11255D0}" type="datetimeFigureOut">
              <a:rPr lang="it-IT" smtClean="0"/>
              <a:t>05/06/2020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EE6CC47-D554-4881-9F62-E2292CBE1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E63490B-EA25-4647-8E2B-2FC45AD29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1823C-14A2-47B9-988B-AD2AF494F5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8643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5758214-74C9-4D43-80B4-489F7DCCB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280AA9E8-7AE8-4F1B-BC18-CD04DE93D3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DC86D6F-AA50-4BF7-AE81-BA33E6C24D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7B5AA17-99E8-4402-AD2F-E538138A0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835BA-08AB-4F4D-AD09-D2EBB11255D0}" type="datetimeFigureOut">
              <a:rPr lang="it-IT" smtClean="0"/>
              <a:t>05/06/2020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FF70D2E-86FA-4010-A297-D35A0AB1E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8964D0F-92E7-4EAE-9DFF-CDEE224F5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1823C-14A2-47B9-988B-AD2AF494F5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3608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6DAE12BD-5479-4094-9100-F5F374EAD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11E1645-4270-4246-9A2C-86CD8B12B8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7C8759E-338D-414C-A24D-86FA6C4E95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835BA-08AB-4F4D-AD09-D2EBB11255D0}" type="datetimeFigureOut">
              <a:rPr lang="it-IT" smtClean="0"/>
              <a:t>05/06/2020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CFC689D-CC8C-4DD6-BD9D-5918F90018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883C1BB-623A-4433-8224-3A3A121500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51823C-14A2-47B9-988B-AD2AF494F5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9199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.png"/><Relationship Id="rId7" Type="http://schemas.openxmlformats.org/officeDocument/2006/relationships/image" Target="../media/image2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6.jpeg"/><Relationship Id="rId7" Type="http://schemas.openxmlformats.org/officeDocument/2006/relationships/image" Target="../media/image2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Immagine che contiene disegnando, cibo&#10;&#10;Descrizione generata automaticamente">
            <a:extLst>
              <a:ext uri="{FF2B5EF4-FFF2-40B4-BE49-F238E27FC236}">
                <a16:creationId xmlns:a16="http://schemas.microsoft.com/office/drawing/2014/main" id="{7E8571BC-8324-4BAD-8468-A53EB8C25F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83" y="1783784"/>
            <a:ext cx="11000935" cy="3022698"/>
          </a:xfrm>
          <a:prstGeom prst="rect">
            <a:avLst/>
          </a:prstGeom>
        </p:spPr>
      </p:pic>
      <p:pic>
        <p:nvPicPr>
          <p:cNvPr id="4" name="Immagine 3" descr="Immagine che contiene portatile, cibo&#10;&#10;Descrizione generata automaticamente">
            <a:extLst>
              <a:ext uri="{FF2B5EF4-FFF2-40B4-BE49-F238E27FC236}">
                <a16:creationId xmlns:a16="http://schemas.microsoft.com/office/drawing/2014/main" id="{11C43D5C-8BA4-48E4-853C-282E948A39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924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762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C4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F57F8600-A62D-4854-BF26-131C7209A83C}"/>
              </a:ext>
            </a:extLst>
          </p:cNvPr>
          <p:cNvSpPr/>
          <p:nvPr/>
        </p:nvSpPr>
        <p:spPr>
          <a:xfrm>
            <a:off x="288758" y="417095"/>
            <a:ext cx="609600" cy="609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8A0D6A08-80D1-4371-A2DB-E91DD73037BC}"/>
              </a:ext>
            </a:extLst>
          </p:cNvPr>
          <p:cNvSpPr txBox="1"/>
          <p:nvPr/>
        </p:nvSpPr>
        <p:spPr>
          <a:xfrm rot="16200000">
            <a:off x="-1920206" y="3205224"/>
            <a:ext cx="50529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FASE 1: L’INTEGRAZIONE</a:t>
            </a:r>
          </a:p>
        </p:txBody>
      </p:sp>
      <p:sp>
        <p:nvSpPr>
          <p:cNvPr id="22" name="Triangolo isoscele 21">
            <a:extLst>
              <a:ext uri="{FF2B5EF4-FFF2-40B4-BE49-F238E27FC236}">
                <a16:creationId xmlns:a16="http://schemas.microsoft.com/office/drawing/2014/main" id="{18AC0790-B107-4181-ACFC-8E8308B0590D}"/>
              </a:ext>
            </a:extLst>
          </p:cNvPr>
          <p:cNvSpPr/>
          <p:nvPr/>
        </p:nvSpPr>
        <p:spPr>
          <a:xfrm rot="5400000">
            <a:off x="6920071" y="584974"/>
            <a:ext cx="1228723" cy="609601"/>
          </a:xfrm>
          <a:prstGeom prst="triangle">
            <a:avLst/>
          </a:prstGeom>
          <a:solidFill>
            <a:srgbClr val="EEC4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518FFFFC-4716-4B38-865A-6E628502149D}"/>
              </a:ext>
            </a:extLst>
          </p:cNvPr>
          <p:cNvSpPr txBox="1"/>
          <p:nvPr/>
        </p:nvSpPr>
        <p:spPr>
          <a:xfrm>
            <a:off x="1034835" y="3809681"/>
            <a:ext cx="1086840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Le squadre: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Miste, composte da italiani e persone migranti.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Individuate con il supporto di comuni e associazioni.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Dopo un periodo di formazione iniziano ad operare sul territorio ridando «splendore» alle zone individuate in collaborazione con il comune o municipalizzate.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Vengono coordinate da personale esperto, assunto e formato per il ruolo.</a:t>
            </a: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FA7303FF-4852-49E9-9718-AEEA3A05FF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930"/>
          <a:stretch/>
        </p:blipFill>
        <p:spPr>
          <a:xfrm>
            <a:off x="1491636" y="414642"/>
            <a:ext cx="2296594" cy="3341571"/>
          </a:xfrm>
          <a:prstGeom prst="rect">
            <a:avLst/>
          </a:prstGeom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ADDA2E5A-3628-4FEC-A549-20ADD7AF618A}"/>
              </a:ext>
            </a:extLst>
          </p:cNvPr>
          <p:cNvSpPr txBox="1"/>
          <p:nvPr/>
        </p:nvSpPr>
        <p:spPr>
          <a:xfrm>
            <a:off x="1604178" y="414643"/>
            <a:ext cx="18533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1 STEP: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formazione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C129987B-66F2-413F-B966-C0AC85F1F4A8}"/>
              </a:ext>
            </a:extLst>
          </p:cNvPr>
          <p:cNvSpPr txBox="1"/>
          <p:nvPr/>
        </p:nvSpPr>
        <p:spPr>
          <a:xfrm>
            <a:off x="3457570" y="414643"/>
            <a:ext cx="26384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2 STEP: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La cura dei quartieri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59919EB4-FFBC-4842-BE88-0C8AC6E229D3}"/>
              </a:ext>
            </a:extLst>
          </p:cNvPr>
          <p:cNvSpPr txBox="1"/>
          <p:nvPr/>
        </p:nvSpPr>
        <p:spPr>
          <a:xfrm>
            <a:off x="6535371" y="414642"/>
            <a:ext cx="13885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3 STEP: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tirocinio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A22E5090-13A4-4A06-B687-3D0EB562A5C2}"/>
              </a:ext>
            </a:extLst>
          </p:cNvPr>
          <p:cNvSpPr txBox="1"/>
          <p:nvPr/>
        </p:nvSpPr>
        <p:spPr>
          <a:xfrm>
            <a:off x="9057525" y="414658"/>
            <a:ext cx="21948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4 STEP: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orientamento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A4AE674-0A29-4F20-AC35-3896182769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13" r="52843"/>
          <a:stretch/>
        </p:blipFill>
        <p:spPr>
          <a:xfrm>
            <a:off x="3662589" y="378821"/>
            <a:ext cx="2490018" cy="336433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E0F8B734-D3CE-4CF8-AE75-A93844F6A6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04" r="30247"/>
          <a:stretch/>
        </p:blipFill>
        <p:spPr>
          <a:xfrm>
            <a:off x="9661147" y="679195"/>
            <a:ext cx="2140292" cy="3077018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B84E06E4-1A90-4A28-9CE0-07D4158922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01" t="39386"/>
          <a:stretch/>
        </p:blipFill>
        <p:spPr>
          <a:xfrm>
            <a:off x="6526620" y="1665916"/>
            <a:ext cx="2265900" cy="1897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1134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3D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17F33119-4E62-44E8-83BA-C3C0D8DDC9CC}"/>
              </a:ext>
            </a:extLst>
          </p:cNvPr>
          <p:cNvSpPr txBox="1"/>
          <p:nvPr/>
        </p:nvSpPr>
        <p:spPr>
          <a:xfrm>
            <a:off x="7390533" y="1316981"/>
            <a:ext cx="402952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chemeClr val="bg1"/>
                </a:solidFill>
                <a:latin typeface="Raleway" panose="020B0503030101060003" pitchFamily="34" charset="0"/>
                <a:cs typeface="Amiko" panose="00000500000000000000" pitchFamily="2" charset="0"/>
              </a:rPr>
              <a:t>La composizione della squadra viene decisa di comune accordo con gli enti o i comuni in base ad esigenze locali. </a:t>
            </a:r>
          </a:p>
          <a:p>
            <a:endParaRPr lang="it-IT" sz="2000" dirty="0">
              <a:solidFill>
                <a:schemeClr val="bg1"/>
              </a:solidFill>
              <a:latin typeface="Raleway" panose="020B0503030101060003" pitchFamily="34" charset="0"/>
              <a:cs typeface="Amiko" panose="00000500000000000000" pitchFamily="2" charset="0"/>
            </a:endParaRPr>
          </a:p>
          <a:p>
            <a:r>
              <a:rPr lang="it-IT" sz="2000" dirty="0">
                <a:solidFill>
                  <a:schemeClr val="bg1"/>
                </a:solidFill>
                <a:latin typeface="Raleway" panose="020B0503030101060003" pitchFamily="34" charset="0"/>
                <a:cs typeface="Amiko" panose="00000500000000000000" pitchFamily="2" charset="0"/>
              </a:rPr>
              <a:t>Normalmente si struttura con:</a:t>
            </a:r>
          </a:p>
          <a:p>
            <a:r>
              <a:rPr lang="it-IT" sz="2000" dirty="0">
                <a:solidFill>
                  <a:schemeClr val="bg1"/>
                </a:solidFill>
                <a:latin typeface="Raleway" panose="020B0503030101060003" pitchFamily="34" charset="0"/>
                <a:cs typeface="Amiko" panose="00000500000000000000" pitchFamily="2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bg1"/>
                </a:solidFill>
                <a:latin typeface="Raleway" panose="020B0503030101060003" pitchFamily="34" charset="0"/>
                <a:cs typeface="Amiko" panose="00000500000000000000" pitchFamily="2" charset="0"/>
              </a:rPr>
              <a:t>1 caposquadra dipendente della cooperativa.</a:t>
            </a:r>
          </a:p>
          <a:p>
            <a:endParaRPr lang="it-IT" sz="2000" dirty="0">
              <a:solidFill>
                <a:schemeClr val="bg1"/>
              </a:solidFill>
              <a:latin typeface="Raleway" panose="020B0503030101060003" pitchFamily="34" charset="0"/>
              <a:cs typeface="Amiko" panose="000005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bg1"/>
                </a:solidFill>
                <a:latin typeface="Raleway" panose="020B0503030101060003" pitchFamily="34" charset="0"/>
                <a:cs typeface="Amiko" panose="00000500000000000000" pitchFamily="2" charset="0"/>
              </a:rPr>
              <a:t>2 tirocinanti provenienti da liste comunali.</a:t>
            </a:r>
          </a:p>
          <a:p>
            <a:endParaRPr lang="it-IT" sz="2000" dirty="0">
              <a:solidFill>
                <a:schemeClr val="bg1"/>
              </a:solidFill>
              <a:latin typeface="Raleway" panose="020B0503030101060003" pitchFamily="34" charset="0"/>
              <a:cs typeface="Amiko" panose="000005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bg1"/>
                </a:solidFill>
                <a:latin typeface="Raleway" panose="020B0503030101060003" pitchFamily="34" charset="0"/>
                <a:cs typeface="Amiko" panose="00000500000000000000" pitchFamily="2" charset="0"/>
              </a:rPr>
              <a:t>4 volontari (presenti a giorni alterni).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EB4EBB7-79C6-48DE-84BB-B84B53D0E9B7}"/>
              </a:ext>
            </a:extLst>
          </p:cNvPr>
          <p:cNvSpPr txBox="1"/>
          <p:nvPr/>
        </p:nvSpPr>
        <p:spPr>
          <a:xfrm>
            <a:off x="7420350" y="184161"/>
            <a:ext cx="33698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latin typeface="Raleway" panose="020B0503030101060003" pitchFamily="34" charset="0"/>
              </a:rPr>
              <a:t>LA SQUADRA TIPO</a:t>
            </a:r>
          </a:p>
        </p:txBody>
      </p:sp>
      <p:pic>
        <p:nvPicPr>
          <p:cNvPr id="9" name="Immagine 8" descr="Immagine che contiene portatile, cibo&#10;&#10;Descrizione generata automaticamente">
            <a:extLst>
              <a:ext uri="{FF2B5EF4-FFF2-40B4-BE49-F238E27FC236}">
                <a16:creationId xmlns:a16="http://schemas.microsoft.com/office/drawing/2014/main" id="{EFD83229-6B36-4F48-8C35-B476C82339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5359" y="0"/>
            <a:ext cx="7924800" cy="6858000"/>
          </a:xfrm>
          <a:prstGeom prst="rect">
            <a:avLst/>
          </a:prstGeom>
        </p:spPr>
      </p:pic>
      <p:pic>
        <p:nvPicPr>
          <p:cNvPr id="3" name="Immagine 2" descr="Immagine che contiene persona, esterni, uomo, bagagli&#10;&#10;Descrizione generata automaticamente">
            <a:extLst>
              <a:ext uri="{FF2B5EF4-FFF2-40B4-BE49-F238E27FC236}">
                <a16:creationId xmlns:a16="http://schemas.microsoft.com/office/drawing/2014/main" id="{3A7E0C55-3F51-4302-B543-62F57DF231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6" r="18568"/>
          <a:stretch/>
        </p:blipFill>
        <p:spPr>
          <a:xfrm>
            <a:off x="1" y="0"/>
            <a:ext cx="69751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0733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17F33119-4E62-44E8-83BA-C3C0D8DDC9CC}"/>
              </a:ext>
            </a:extLst>
          </p:cNvPr>
          <p:cNvSpPr txBox="1"/>
          <p:nvPr/>
        </p:nvSpPr>
        <p:spPr>
          <a:xfrm>
            <a:off x="6434542" y="955661"/>
            <a:ext cx="39102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Raleway" panose="020B0503030101060003" pitchFamily="34" charset="0"/>
                <a:cs typeface="Amiko" panose="00000500000000000000" pitchFamily="2" charset="0"/>
              </a:rPr>
              <a:t>Coordinatore squadre</a:t>
            </a:r>
          </a:p>
        </p:txBody>
      </p:sp>
      <p:pic>
        <p:nvPicPr>
          <p:cNvPr id="7" name="Elemento grafico 6" descr="Uomo">
            <a:extLst>
              <a:ext uri="{FF2B5EF4-FFF2-40B4-BE49-F238E27FC236}">
                <a16:creationId xmlns:a16="http://schemas.microsoft.com/office/drawing/2014/main" id="{CFDD6B09-6782-49EE-A96E-8EE2869A75D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300259" y="441371"/>
            <a:ext cx="914400" cy="914400"/>
          </a:xfrm>
          <a:prstGeom prst="rect">
            <a:avLst/>
          </a:prstGeom>
        </p:spPr>
      </p:pic>
      <p:pic>
        <p:nvPicPr>
          <p:cNvPr id="8" name="Elemento grafico 7" descr="Uomo">
            <a:extLst>
              <a:ext uri="{FF2B5EF4-FFF2-40B4-BE49-F238E27FC236}">
                <a16:creationId xmlns:a16="http://schemas.microsoft.com/office/drawing/2014/main" id="{F106A31B-1FFD-441C-96B4-D8C5C0C24D5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663498" y="2272601"/>
            <a:ext cx="914400" cy="914400"/>
          </a:xfrm>
          <a:prstGeom prst="rect">
            <a:avLst/>
          </a:prstGeom>
        </p:spPr>
      </p:pic>
      <p:pic>
        <p:nvPicPr>
          <p:cNvPr id="9" name="Elemento grafico 8" descr="Uomo">
            <a:extLst>
              <a:ext uri="{FF2B5EF4-FFF2-40B4-BE49-F238E27FC236}">
                <a16:creationId xmlns:a16="http://schemas.microsoft.com/office/drawing/2014/main" id="{F4FE8A58-6184-42D2-9517-7D7EDC9E3C7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358009" y="3139554"/>
            <a:ext cx="914400" cy="914400"/>
          </a:xfrm>
          <a:prstGeom prst="rect">
            <a:avLst/>
          </a:prstGeom>
        </p:spPr>
      </p:pic>
      <p:pic>
        <p:nvPicPr>
          <p:cNvPr id="10" name="Elemento grafico 9" descr="Uomo">
            <a:extLst>
              <a:ext uri="{FF2B5EF4-FFF2-40B4-BE49-F238E27FC236}">
                <a16:creationId xmlns:a16="http://schemas.microsoft.com/office/drawing/2014/main" id="{C2F2DA8A-2F6A-45B3-BD33-8AADB0EB7C4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966919" y="3160698"/>
            <a:ext cx="914400" cy="914400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7ED6AB31-F215-479D-9343-2002877E8C37}"/>
              </a:ext>
            </a:extLst>
          </p:cNvPr>
          <p:cNvSpPr txBox="1"/>
          <p:nvPr/>
        </p:nvSpPr>
        <p:spPr>
          <a:xfrm>
            <a:off x="3674796" y="2533770"/>
            <a:ext cx="39102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Raleway" panose="020B0503030101060003" pitchFamily="34" charset="0"/>
                <a:cs typeface="Amiko" panose="00000500000000000000" pitchFamily="2" charset="0"/>
              </a:rPr>
              <a:t>Caposquadra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6F39C09D-BE28-4463-8F4E-11B192A8B97B}"/>
              </a:ext>
            </a:extLst>
          </p:cNvPr>
          <p:cNvSpPr txBox="1"/>
          <p:nvPr/>
        </p:nvSpPr>
        <p:spPr>
          <a:xfrm>
            <a:off x="3717598" y="3502340"/>
            <a:ext cx="39102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Raleway" panose="020B0503030101060003" pitchFamily="34" charset="0"/>
                <a:cs typeface="Amiko" panose="00000500000000000000" pitchFamily="2" charset="0"/>
              </a:rPr>
              <a:t>Tirocinanti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90A87477-75AD-4263-9764-C85F685A0214}"/>
              </a:ext>
            </a:extLst>
          </p:cNvPr>
          <p:cNvSpPr txBox="1"/>
          <p:nvPr/>
        </p:nvSpPr>
        <p:spPr>
          <a:xfrm>
            <a:off x="3736648" y="4366693"/>
            <a:ext cx="39102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Raleway" panose="020B0503030101060003" pitchFamily="34" charset="0"/>
                <a:cs typeface="Amiko" panose="00000500000000000000" pitchFamily="2" charset="0"/>
              </a:rPr>
              <a:t>Volontari</a:t>
            </a:r>
          </a:p>
        </p:txBody>
      </p:sp>
      <p:pic>
        <p:nvPicPr>
          <p:cNvPr id="26" name="Elemento grafico 25" descr="Uomo">
            <a:extLst>
              <a:ext uri="{FF2B5EF4-FFF2-40B4-BE49-F238E27FC236}">
                <a16:creationId xmlns:a16="http://schemas.microsoft.com/office/drawing/2014/main" id="{155E9EAB-EFE8-48AE-AA3A-9BACEE2EB88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346319" y="4075098"/>
            <a:ext cx="914400" cy="914400"/>
          </a:xfrm>
          <a:prstGeom prst="rect">
            <a:avLst/>
          </a:prstGeom>
        </p:spPr>
      </p:pic>
      <p:pic>
        <p:nvPicPr>
          <p:cNvPr id="27" name="Elemento grafico 26" descr="Uomo">
            <a:extLst>
              <a:ext uri="{FF2B5EF4-FFF2-40B4-BE49-F238E27FC236}">
                <a16:creationId xmlns:a16="http://schemas.microsoft.com/office/drawing/2014/main" id="{75E776D9-04C0-4003-B409-7DCD634F035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955229" y="4096242"/>
            <a:ext cx="914400" cy="914400"/>
          </a:xfrm>
          <a:prstGeom prst="rect">
            <a:avLst/>
          </a:prstGeom>
        </p:spPr>
      </p:pic>
      <p:pic>
        <p:nvPicPr>
          <p:cNvPr id="28" name="Elemento grafico 27" descr="Uomo">
            <a:extLst>
              <a:ext uri="{FF2B5EF4-FFF2-40B4-BE49-F238E27FC236}">
                <a16:creationId xmlns:a16="http://schemas.microsoft.com/office/drawing/2014/main" id="{1891C67F-2643-405C-8D27-3B0F32B1CEB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543179" y="4096242"/>
            <a:ext cx="914400" cy="914400"/>
          </a:xfrm>
          <a:prstGeom prst="rect">
            <a:avLst/>
          </a:prstGeom>
        </p:spPr>
      </p:pic>
      <p:pic>
        <p:nvPicPr>
          <p:cNvPr id="29" name="Elemento grafico 28" descr="Uomo">
            <a:extLst>
              <a:ext uri="{FF2B5EF4-FFF2-40B4-BE49-F238E27FC236}">
                <a16:creationId xmlns:a16="http://schemas.microsoft.com/office/drawing/2014/main" id="{1F5BE8DE-D6DC-4065-8F54-2D4F7A81A2C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37409" y="4085375"/>
            <a:ext cx="914400" cy="914400"/>
          </a:xfrm>
          <a:prstGeom prst="rect">
            <a:avLst/>
          </a:prstGeom>
        </p:spPr>
      </p:pic>
      <p:pic>
        <p:nvPicPr>
          <p:cNvPr id="30" name="Elemento grafico 29" descr="Uomo">
            <a:extLst>
              <a:ext uri="{FF2B5EF4-FFF2-40B4-BE49-F238E27FC236}">
                <a16:creationId xmlns:a16="http://schemas.microsoft.com/office/drawing/2014/main" id="{38C87DFF-F63D-442A-AF3C-BDE5E02D367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769140" y="2251457"/>
            <a:ext cx="914400" cy="914400"/>
          </a:xfrm>
          <a:prstGeom prst="rect">
            <a:avLst/>
          </a:prstGeom>
        </p:spPr>
      </p:pic>
      <p:pic>
        <p:nvPicPr>
          <p:cNvPr id="31" name="Elemento grafico 30" descr="Uomo">
            <a:extLst>
              <a:ext uri="{FF2B5EF4-FFF2-40B4-BE49-F238E27FC236}">
                <a16:creationId xmlns:a16="http://schemas.microsoft.com/office/drawing/2014/main" id="{D9C1301B-5294-4974-8928-AA23674CFA4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463651" y="3118410"/>
            <a:ext cx="914400" cy="914400"/>
          </a:xfrm>
          <a:prstGeom prst="rect">
            <a:avLst/>
          </a:prstGeom>
        </p:spPr>
      </p:pic>
      <p:pic>
        <p:nvPicPr>
          <p:cNvPr id="32" name="Elemento grafico 31" descr="Uomo">
            <a:extLst>
              <a:ext uri="{FF2B5EF4-FFF2-40B4-BE49-F238E27FC236}">
                <a16:creationId xmlns:a16="http://schemas.microsoft.com/office/drawing/2014/main" id="{66E90F55-CB0A-4D7F-8038-EFA14544BCB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072561" y="3139554"/>
            <a:ext cx="914400" cy="914400"/>
          </a:xfrm>
          <a:prstGeom prst="rect">
            <a:avLst/>
          </a:prstGeom>
        </p:spPr>
      </p:pic>
      <p:pic>
        <p:nvPicPr>
          <p:cNvPr id="33" name="Elemento grafico 32" descr="Uomo">
            <a:extLst>
              <a:ext uri="{FF2B5EF4-FFF2-40B4-BE49-F238E27FC236}">
                <a16:creationId xmlns:a16="http://schemas.microsoft.com/office/drawing/2014/main" id="{935AB7C0-ECC8-40D3-B786-04602DA248F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451961" y="4053954"/>
            <a:ext cx="914400" cy="914400"/>
          </a:xfrm>
          <a:prstGeom prst="rect">
            <a:avLst/>
          </a:prstGeom>
        </p:spPr>
      </p:pic>
      <p:pic>
        <p:nvPicPr>
          <p:cNvPr id="34" name="Elemento grafico 33" descr="Uomo">
            <a:extLst>
              <a:ext uri="{FF2B5EF4-FFF2-40B4-BE49-F238E27FC236}">
                <a16:creationId xmlns:a16="http://schemas.microsoft.com/office/drawing/2014/main" id="{2376085D-A93F-44AC-9913-567C4E06F35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060871" y="4075098"/>
            <a:ext cx="914400" cy="914400"/>
          </a:xfrm>
          <a:prstGeom prst="rect">
            <a:avLst/>
          </a:prstGeom>
        </p:spPr>
      </p:pic>
      <p:pic>
        <p:nvPicPr>
          <p:cNvPr id="35" name="Elemento grafico 34" descr="Uomo">
            <a:extLst>
              <a:ext uri="{FF2B5EF4-FFF2-40B4-BE49-F238E27FC236}">
                <a16:creationId xmlns:a16="http://schemas.microsoft.com/office/drawing/2014/main" id="{392FC511-44F4-43BA-81A4-06677FBA2B7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648821" y="4075098"/>
            <a:ext cx="914400" cy="914400"/>
          </a:xfrm>
          <a:prstGeom prst="rect">
            <a:avLst/>
          </a:prstGeom>
        </p:spPr>
      </p:pic>
      <p:pic>
        <p:nvPicPr>
          <p:cNvPr id="36" name="Elemento grafico 35" descr="Uomo">
            <a:extLst>
              <a:ext uri="{FF2B5EF4-FFF2-40B4-BE49-F238E27FC236}">
                <a16:creationId xmlns:a16="http://schemas.microsoft.com/office/drawing/2014/main" id="{77BA1BFF-F269-405A-9E21-58A69144A11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843051" y="4064231"/>
            <a:ext cx="914400" cy="914400"/>
          </a:xfrm>
          <a:prstGeom prst="rect">
            <a:avLst/>
          </a:prstGeom>
        </p:spPr>
      </p:pic>
      <p:cxnSp>
        <p:nvCxnSpPr>
          <p:cNvPr id="37" name="Connettore diritto 36">
            <a:extLst>
              <a:ext uri="{FF2B5EF4-FFF2-40B4-BE49-F238E27FC236}">
                <a16:creationId xmlns:a16="http://schemas.microsoft.com/office/drawing/2014/main" id="{D5BC503F-B982-4841-A0E8-1C64DAD4F3C7}"/>
              </a:ext>
            </a:extLst>
          </p:cNvPr>
          <p:cNvCxnSpPr>
            <a:cxnSpLocks/>
          </p:cNvCxnSpPr>
          <p:nvPr/>
        </p:nvCxnSpPr>
        <p:spPr>
          <a:xfrm flipV="1">
            <a:off x="2120698" y="1376915"/>
            <a:ext cx="7105642" cy="7590"/>
          </a:xfrm>
          <a:prstGeom prst="line">
            <a:avLst/>
          </a:prstGeom>
          <a:ln>
            <a:solidFill>
              <a:srgbClr val="00B05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diritto 37">
            <a:extLst>
              <a:ext uri="{FF2B5EF4-FFF2-40B4-BE49-F238E27FC236}">
                <a16:creationId xmlns:a16="http://schemas.microsoft.com/office/drawing/2014/main" id="{C80B64A6-4D27-432D-AF0F-8C2B94451CA8}"/>
              </a:ext>
            </a:extLst>
          </p:cNvPr>
          <p:cNvCxnSpPr>
            <a:cxnSpLocks/>
          </p:cNvCxnSpPr>
          <p:nvPr/>
        </p:nvCxnSpPr>
        <p:spPr>
          <a:xfrm>
            <a:off x="9226340" y="1384505"/>
            <a:ext cx="0" cy="651142"/>
          </a:xfrm>
          <a:prstGeom prst="line">
            <a:avLst/>
          </a:prstGeom>
          <a:ln>
            <a:solidFill>
              <a:srgbClr val="00B05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diritto 38">
            <a:extLst>
              <a:ext uri="{FF2B5EF4-FFF2-40B4-BE49-F238E27FC236}">
                <a16:creationId xmlns:a16="http://schemas.microsoft.com/office/drawing/2014/main" id="{BA81D6F2-C054-4BA0-B398-32A6564D66F4}"/>
              </a:ext>
            </a:extLst>
          </p:cNvPr>
          <p:cNvCxnSpPr>
            <a:cxnSpLocks/>
          </p:cNvCxnSpPr>
          <p:nvPr/>
        </p:nvCxnSpPr>
        <p:spPr>
          <a:xfrm>
            <a:off x="2137074" y="1390885"/>
            <a:ext cx="0" cy="651142"/>
          </a:xfrm>
          <a:prstGeom prst="line">
            <a:avLst/>
          </a:prstGeom>
          <a:ln>
            <a:solidFill>
              <a:srgbClr val="00B05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9814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328E77E3-29A1-4F5B-A773-4054EA5486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457"/>
          <a:stretch/>
        </p:blipFill>
        <p:spPr bwMode="auto">
          <a:xfrm>
            <a:off x="0" y="0"/>
            <a:ext cx="12192000" cy="6919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B0829F0E-04A6-4D64-B839-5624009A2629}"/>
              </a:ext>
            </a:extLst>
          </p:cNvPr>
          <p:cNvSpPr/>
          <p:nvPr/>
        </p:nvSpPr>
        <p:spPr>
          <a:xfrm rot="5400000">
            <a:off x="5311170" y="-22828"/>
            <a:ext cx="1569660" cy="1219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75D46094-983D-46C3-9D7E-724938F8ED87}"/>
              </a:ext>
            </a:extLst>
          </p:cNvPr>
          <p:cNvSpPr txBox="1"/>
          <p:nvPr/>
        </p:nvSpPr>
        <p:spPr>
          <a:xfrm>
            <a:off x="123825" y="5318857"/>
            <a:ext cx="119443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latin typeface="Raleway" panose="020B0503030101060003" pitchFamily="34" charset="0"/>
              </a:rPr>
              <a:t>Una duplice integrazione:</a:t>
            </a:r>
          </a:p>
          <a:p>
            <a:r>
              <a:rPr lang="it-IT" sz="2800" dirty="0">
                <a:latin typeface="Raleway" panose="020B0503030101060003" pitchFamily="34" charset="0"/>
              </a:rPr>
              <a:t>1) La quotidianità del lavoro nelle zone crea legami con i compagni di squadra, la città e i suoi abitanti</a:t>
            </a:r>
          </a:p>
        </p:txBody>
      </p:sp>
    </p:spTree>
    <p:extLst>
      <p:ext uri="{BB962C8B-B14F-4D97-AF65-F5344CB8AC3E}">
        <p14:creationId xmlns:p14="http://schemas.microsoft.com/office/powerpoint/2010/main" val="11026671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>
            <a:extLst>
              <a:ext uri="{FF2B5EF4-FFF2-40B4-BE49-F238E27FC236}">
                <a16:creationId xmlns:a16="http://schemas.microsoft.com/office/drawing/2014/main" id="{39D16E08-273A-42E8-A071-62E1B98398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" t="36047" r="1764"/>
          <a:stretch/>
        </p:blipFill>
        <p:spPr bwMode="auto">
          <a:xfrm>
            <a:off x="0" y="0"/>
            <a:ext cx="12192000" cy="5902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B0829F0E-04A6-4D64-B839-5624009A2629}"/>
              </a:ext>
            </a:extLst>
          </p:cNvPr>
          <p:cNvSpPr/>
          <p:nvPr/>
        </p:nvSpPr>
        <p:spPr>
          <a:xfrm rot="5400000">
            <a:off x="5311170" y="-22828"/>
            <a:ext cx="1569660" cy="1219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75D46094-983D-46C3-9D7E-724938F8ED87}"/>
              </a:ext>
            </a:extLst>
          </p:cNvPr>
          <p:cNvSpPr txBox="1"/>
          <p:nvPr/>
        </p:nvSpPr>
        <p:spPr>
          <a:xfrm>
            <a:off x="123825" y="5318857"/>
            <a:ext cx="119443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latin typeface="Raleway" panose="020B0503030101060003" pitchFamily="34" charset="0"/>
              </a:rPr>
              <a:t>Una duplice integrazione</a:t>
            </a:r>
          </a:p>
          <a:p>
            <a:r>
              <a:rPr lang="it-IT" sz="2800" dirty="0">
                <a:latin typeface="Raleway" panose="020B0503030101060003" pitchFamily="34" charset="0"/>
              </a:rPr>
              <a:t>2) La relazione con i cittadini è connaturata con il progetto</a:t>
            </a:r>
          </a:p>
        </p:txBody>
      </p:sp>
    </p:spTree>
    <p:extLst>
      <p:ext uri="{BB962C8B-B14F-4D97-AF65-F5344CB8AC3E}">
        <p14:creationId xmlns:p14="http://schemas.microsoft.com/office/powerpoint/2010/main" val="11802805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3011CA45-4388-4209-BAC4-018E246B7E0A}"/>
              </a:ext>
            </a:extLst>
          </p:cNvPr>
          <p:cNvSpPr txBox="1"/>
          <p:nvPr/>
        </p:nvSpPr>
        <p:spPr>
          <a:xfrm>
            <a:off x="3297203" y="3113133"/>
            <a:ext cx="1058941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La Fase 2: l’inserimento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pic>
        <p:nvPicPr>
          <p:cNvPr id="8" name="Immagine 7" descr="Immagine che contiene portatile, cibo&#10;&#10;Descrizione generata automaticamente">
            <a:extLst>
              <a:ext uri="{FF2B5EF4-FFF2-40B4-BE49-F238E27FC236}">
                <a16:creationId xmlns:a16="http://schemas.microsoft.com/office/drawing/2014/main" id="{D98875F1-A60F-4893-AD5A-EB73A7BEAC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924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7499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C4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F57F8600-A62D-4854-BF26-131C7209A83C}"/>
              </a:ext>
            </a:extLst>
          </p:cNvPr>
          <p:cNvSpPr/>
          <p:nvPr/>
        </p:nvSpPr>
        <p:spPr>
          <a:xfrm>
            <a:off x="288758" y="417095"/>
            <a:ext cx="609600" cy="609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51AB5A48-58BD-45E2-AF8C-4D87BDCF5A06}"/>
              </a:ext>
            </a:extLst>
          </p:cNvPr>
          <p:cNvSpPr/>
          <p:nvPr/>
        </p:nvSpPr>
        <p:spPr>
          <a:xfrm>
            <a:off x="2804983" y="364507"/>
            <a:ext cx="4129827" cy="106346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8A0D6A08-80D1-4371-A2DB-E91DD73037BC}"/>
              </a:ext>
            </a:extLst>
          </p:cNvPr>
          <p:cNvSpPr txBox="1"/>
          <p:nvPr/>
        </p:nvSpPr>
        <p:spPr>
          <a:xfrm rot="16200000">
            <a:off x="-1807195" y="3205224"/>
            <a:ext cx="48269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LE FASI DEL PROGETTO</a:t>
            </a:r>
          </a:p>
        </p:txBody>
      </p: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08D2441B-C0B4-43DA-88E7-54D9B2053F7F}"/>
              </a:ext>
            </a:extLst>
          </p:cNvPr>
          <p:cNvSpPr txBox="1"/>
          <p:nvPr/>
        </p:nvSpPr>
        <p:spPr>
          <a:xfrm>
            <a:off x="4202887" y="560910"/>
            <a:ext cx="13340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FASE 1</a:t>
            </a: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riangolo isoscele 1">
            <a:extLst>
              <a:ext uri="{FF2B5EF4-FFF2-40B4-BE49-F238E27FC236}">
                <a16:creationId xmlns:a16="http://schemas.microsoft.com/office/drawing/2014/main" id="{3E6C9BAE-87E6-4AF5-A80F-C586050C2501}"/>
              </a:ext>
            </a:extLst>
          </p:cNvPr>
          <p:cNvSpPr/>
          <p:nvPr/>
        </p:nvSpPr>
        <p:spPr>
          <a:xfrm rot="5400000">
            <a:off x="6746951" y="548215"/>
            <a:ext cx="1063460" cy="687742"/>
          </a:xfrm>
          <a:prstGeom prst="triangle">
            <a:avLst>
              <a:gd name="adj" fmla="val 51752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E8B26AEE-2AF4-4B89-B0C3-0FF6A08BCF3C}"/>
              </a:ext>
            </a:extLst>
          </p:cNvPr>
          <p:cNvSpPr/>
          <p:nvPr/>
        </p:nvSpPr>
        <p:spPr>
          <a:xfrm>
            <a:off x="7754963" y="340932"/>
            <a:ext cx="4123139" cy="106346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riangolo isoscele 21">
            <a:extLst>
              <a:ext uri="{FF2B5EF4-FFF2-40B4-BE49-F238E27FC236}">
                <a16:creationId xmlns:a16="http://schemas.microsoft.com/office/drawing/2014/main" id="{18AC0790-B107-4181-ACFC-8E8308B0590D}"/>
              </a:ext>
            </a:extLst>
          </p:cNvPr>
          <p:cNvSpPr/>
          <p:nvPr/>
        </p:nvSpPr>
        <p:spPr>
          <a:xfrm rot="5400000">
            <a:off x="7326620" y="594530"/>
            <a:ext cx="1228723" cy="609601"/>
          </a:xfrm>
          <a:prstGeom prst="triangle">
            <a:avLst/>
          </a:prstGeom>
          <a:solidFill>
            <a:srgbClr val="EEC4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08EC2313-BF3B-420E-944F-C371A42CDDA9}"/>
              </a:ext>
            </a:extLst>
          </p:cNvPr>
          <p:cNvSpPr txBox="1"/>
          <p:nvPr/>
        </p:nvSpPr>
        <p:spPr>
          <a:xfrm>
            <a:off x="8960659" y="637721"/>
            <a:ext cx="13580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FASE 2</a:t>
            </a: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ttangolo 25">
            <a:extLst>
              <a:ext uri="{FF2B5EF4-FFF2-40B4-BE49-F238E27FC236}">
                <a16:creationId xmlns:a16="http://schemas.microsoft.com/office/drawing/2014/main" id="{6EFBA560-192F-44E6-A87D-23D9565D3D1B}"/>
              </a:ext>
            </a:extLst>
          </p:cNvPr>
          <p:cNvSpPr/>
          <p:nvPr/>
        </p:nvSpPr>
        <p:spPr>
          <a:xfrm>
            <a:off x="7836685" y="1864204"/>
            <a:ext cx="4066557" cy="688496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Inserimento</a:t>
            </a:r>
          </a:p>
        </p:txBody>
      </p:sp>
      <p:sp>
        <p:nvSpPr>
          <p:cNvPr id="27" name="Rettangolo 26">
            <a:extLst>
              <a:ext uri="{FF2B5EF4-FFF2-40B4-BE49-F238E27FC236}">
                <a16:creationId xmlns:a16="http://schemas.microsoft.com/office/drawing/2014/main" id="{4483D2DC-03FD-4CCA-BEC6-A424EC0269BA}"/>
              </a:ext>
            </a:extLst>
          </p:cNvPr>
          <p:cNvSpPr/>
          <p:nvPr/>
        </p:nvSpPr>
        <p:spPr>
          <a:xfrm>
            <a:off x="7836685" y="2857453"/>
            <a:ext cx="4066557" cy="688496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3-6 mesi</a:t>
            </a:r>
          </a:p>
        </p:txBody>
      </p:sp>
      <p:sp>
        <p:nvSpPr>
          <p:cNvPr id="28" name="Rettangolo 27">
            <a:extLst>
              <a:ext uri="{FF2B5EF4-FFF2-40B4-BE49-F238E27FC236}">
                <a16:creationId xmlns:a16="http://schemas.microsoft.com/office/drawing/2014/main" id="{8E711B4C-86A7-40D5-B36D-23CCDA868B23}"/>
              </a:ext>
            </a:extLst>
          </p:cNvPr>
          <p:cNvSpPr/>
          <p:nvPr/>
        </p:nvSpPr>
        <p:spPr>
          <a:xfrm>
            <a:off x="2826268" y="1854679"/>
            <a:ext cx="4066557" cy="688496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integrazione</a:t>
            </a:r>
          </a:p>
        </p:txBody>
      </p:sp>
      <p:sp>
        <p:nvSpPr>
          <p:cNvPr id="29" name="Rettangolo 28">
            <a:extLst>
              <a:ext uri="{FF2B5EF4-FFF2-40B4-BE49-F238E27FC236}">
                <a16:creationId xmlns:a16="http://schemas.microsoft.com/office/drawing/2014/main" id="{0533964B-CCAA-4734-B3E5-D8B29944A960}"/>
              </a:ext>
            </a:extLst>
          </p:cNvPr>
          <p:cNvSpPr/>
          <p:nvPr/>
        </p:nvSpPr>
        <p:spPr>
          <a:xfrm>
            <a:off x="2826267" y="2847928"/>
            <a:ext cx="4066557" cy="688496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4-6 mesi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518FFFFC-4716-4B38-865A-6E628502149D}"/>
              </a:ext>
            </a:extLst>
          </p:cNvPr>
          <p:cNvSpPr txBox="1"/>
          <p:nvPr/>
        </p:nvSpPr>
        <p:spPr>
          <a:xfrm>
            <a:off x="1021207" y="1968094"/>
            <a:ext cx="1471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Obiettivo</a:t>
            </a: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D5F5C7BA-53FE-4352-87A6-4ED92E407ACB}"/>
              </a:ext>
            </a:extLst>
          </p:cNvPr>
          <p:cNvSpPr txBox="1"/>
          <p:nvPr/>
        </p:nvSpPr>
        <p:spPr>
          <a:xfrm>
            <a:off x="1021207" y="3051146"/>
            <a:ext cx="11336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Durata</a:t>
            </a:r>
          </a:p>
        </p:txBody>
      </p:sp>
      <p:sp>
        <p:nvSpPr>
          <p:cNvPr id="16" name="Triangolo isoscele 15">
            <a:extLst>
              <a:ext uri="{FF2B5EF4-FFF2-40B4-BE49-F238E27FC236}">
                <a16:creationId xmlns:a16="http://schemas.microsoft.com/office/drawing/2014/main" id="{BDBB0897-EEEE-462F-AAB5-FB04A3ED9F19}"/>
              </a:ext>
            </a:extLst>
          </p:cNvPr>
          <p:cNvSpPr/>
          <p:nvPr/>
        </p:nvSpPr>
        <p:spPr>
          <a:xfrm rot="10800000">
            <a:off x="7775368" y="3717352"/>
            <a:ext cx="4189190" cy="687742"/>
          </a:xfrm>
          <a:prstGeom prst="triangle">
            <a:avLst>
              <a:gd name="adj" fmla="val 49024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139B3BDE-B5AE-48E0-99D3-CB28EAF8172D}"/>
              </a:ext>
            </a:extLst>
          </p:cNvPr>
          <p:cNvSpPr/>
          <p:nvPr/>
        </p:nvSpPr>
        <p:spPr>
          <a:xfrm>
            <a:off x="6010275" y="4576496"/>
            <a:ext cx="5981439" cy="2042794"/>
          </a:xfrm>
          <a:prstGeom prst="rect">
            <a:avLst/>
          </a:prstGeom>
          <a:solidFill>
            <a:srgbClr val="388655"/>
          </a:solidFill>
          <a:ln w="73025">
            <a:solidFill>
              <a:srgbClr val="C93D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800" dirty="0"/>
              <a:t>Processo: </a:t>
            </a:r>
          </a:p>
          <a:p>
            <a:pPr marL="457200" indent="-457200">
              <a:buFontTx/>
              <a:buChar char="-"/>
            </a:pPr>
            <a:r>
              <a:rPr lang="it-IT" sz="2800" dirty="0"/>
              <a:t>Sistematizzato</a:t>
            </a:r>
          </a:p>
          <a:p>
            <a:pPr marL="457200" indent="-457200">
              <a:buFontTx/>
              <a:buChar char="-"/>
            </a:pPr>
            <a:r>
              <a:rPr lang="it-IT" sz="2800" dirty="0"/>
              <a:t>Pronto per utilizzo a livello nazionale</a:t>
            </a:r>
          </a:p>
          <a:p>
            <a:pPr marL="457200" indent="-457200">
              <a:buFontTx/>
              <a:buChar char="-"/>
            </a:pPr>
            <a:r>
              <a:rPr lang="it-IT" sz="2800" dirty="0"/>
              <a:t>Abilitato dalla rete di Partner</a:t>
            </a:r>
          </a:p>
        </p:txBody>
      </p:sp>
    </p:spTree>
    <p:extLst>
      <p:ext uri="{BB962C8B-B14F-4D97-AF65-F5344CB8AC3E}">
        <p14:creationId xmlns:p14="http://schemas.microsoft.com/office/powerpoint/2010/main" val="3340408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5" grpId="0"/>
      <p:bldP spid="26" grpId="0" animBg="1"/>
      <p:bldP spid="27" grpId="0" animBg="1"/>
      <p:bldP spid="16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C4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ttangolo 55">
            <a:extLst>
              <a:ext uri="{FF2B5EF4-FFF2-40B4-BE49-F238E27FC236}">
                <a16:creationId xmlns:a16="http://schemas.microsoft.com/office/drawing/2014/main" id="{17155192-F16B-491D-BE5C-8DE736B915F9}"/>
              </a:ext>
            </a:extLst>
          </p:cNvPr>
          <p:cNvSpPr/>
          <p:nvPr/>
        </p:nvSpPr>
        <p:spPr>
          <a:xfrm rot="16200000" flipH="1">
            <a:off x="6715439" y="1884856"/>
            <a:ext cx="45719" cy="6926484"/>
          </a:xfrm>
          <a:prstGeom prst="rect">
            <a:avLst/>
          </a:prstGeom>
          <a:solidFill>
            <a:srgbClr val="3886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id="{8BAC9403-1CEA-4609-83E3-108CFBB4D577}"/>
              </a:ext>
            </a:extLst>
          </p:cNvPr>
          <p:cNvSpPr/>
          <p:nvPr/>
        </p:nvSpPr>
        <p:spPr>
          <a:xfrm rot="16200000" flipH="1">
            <a:off x="6626539" y="1970107"/>
            <a:ext cx="45719" cy="6926484"/>
          </a:xfrm>
          <a:prstGeom prst="rect">
            <a:avLst/>
          </a:prstGeom>
          <a:solidFill>
            <a:srgbClr val="C93D29"/>
          </a:solidFill>
          <a:ln>
            <a:solidFill>
              <a:srgbClr val="C93D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Rettangolo 25">
            <a:extLst>
              <a:ext uri="{FF2B5EF4-FFF2-40B4-BE49-F238E27FC236}">
                <a16:creationId xmlns:a16="http://schemas.microsoft.com/office/drawing/2014/main" id="{F288BB66-E4AB-4E64-A659-E4FA5DA41E48}"/>
              </a:ext>
            </a:extLst>
          </p:cNvPr>
          <p:cNvSpPr/>
          <p:nvPr/>
        </p:nvSpPr>
        <p:spPr>
          <a:xfrm>
            <a:off x="96574" y="264693"/>
            <a:ext cx="2889871" cy="467681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1CB45D84-01F4-4322-B02C-AF5EEDD16B63}"/>
              </a:ext>
            </a:extLst>
          </p:cNvPr>
          <p:cNvSpPr txBox="1"/>
          <p:nvPr/>
        </p:nvSpPr>
        <p:spPr>
          <a:xfrm>
            <a:off x="1139179" y="313867"/>
            <a:ext cx="923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  <a:latin typeface="Raleway" panose="020B0503030101060003" pitchFamily="34" charset="0"/>
              </a:rPr>
              <a:t>FASE 1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30" name="Triangolo isoscele 29">
            <a:extLst>
              <a:ext uri="{FF2B5EF4-FFF2-40B4-BE49-F238E27FC236}">
                <a16:creationId xmlns:a16="http://schemas.microsoft.com/office/drawing/2014/main" id="{FC15B989-7BE0-43C6-94F2-A2EB62E549A2}"/>
              </a:ext>
            </a:extLst>
          </p:cNvPr>
          <p:cNvSpPr/>
          <p:nvPr/>
        </p:nvSpPr>
        <p:spPr>
          <a:xfrm rot="16200000" flipV="1">
            <a:off x="1655239" y="1820986"/>
            <a:ext cx="726369" cy="361394"/>
          </a:xfrm>
          <a:prstGeom prst="triangle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Rettangolo 30">
            <a:extLst>
              <a:ext uri="{FF2B5EF4-FFF2-40B4-BE49-F238E27FC236}">
                <a16:creationId xmlns:a16="http://schemas.microsoft.com/office/drawing/2014/main" id="{CA97BC86-CCD4-4F44-98AD-2F8646235C2C}"/>
              </a:ext>
            </a:extLst>
          </p:cNvPr>
          <p:cNvSpPr/>
          <p:nvPr/>
        </p:nvSpPr>
        <p:spPr>
          <a:xfrm>
            <a:off x="3217047" y="267356"/>
            <a:ext cx="8833926" cy="467681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9D78B976-C773-4C2C-A428-8894AE36617C}"/>
              </a:ext>
            </a:extLst>
          </p:cNvPr>
          <p:cNvSpPr txBox="1"/>
          <p:nvPr/>
        </p:nvSpPr>
        <p:spPr>
          <a:xfrm>
            <a:off x="7071885" y="313867"/>
            <a:ext cx="939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  <a:latin typeface="Raleway" panose="020B0503030101060003" pitchFamily="34" charset="0"/>
              </a:rPr>
              <a:t>FASE 2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35" name="Rettangolo 34">
            <a:extLst>
              <a:ext uri="{FF2B5EF4-FFF2-40B4-BE49-F238E27FC236}">
                <a16:creationId xmlns:a16="http://schemas.microsoft.com/office/drawing/2014/main" id="{D76A68FC-6CE3-4883-8DA6-AC37740479C0}"/>
              </a:ext>
            </a:extLst>
          </p:cNvPr>
          <p:cNvSpPr/>
          <p:nvPr/>
        </p:nvSpPr>
        <p:spPr>
          <a:xfrm>
            <a:off x="96575" y="1743270"/>
            <a:ext cx="1597857" cy="467681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E949ECDC-4040-41CF-8259-9DCD8F8596E4}"/>
              </a:ext>
            </a:extLst>
          </p:cNvPr>
          <p:cNvSpPr txBox="1"/>
          <p:nvPr/>
        </p:nvSpPr>
        <p:spPr>
          <a:xfrm>
            <a:off x="261583" y="1788563"/>
            <a:ext cx="1253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  <a:latin typeface="Raleway" panose="020B0503030101060003" pitchFamily="34" charset="0"/>
              </a:rPr>
              <a:t>PERSONE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37" name="Rettangolo 36">
            <a:extLst>
              <a:ext uri="{FF2B5EF4-FFF2-40B4-BE49-F238E27FC236}">
                <a16:creationId xmlns:a16="http://schemas.microsoft.com/office/drawing/2014/main" id="{2168C7BD-8070-4AB0-B2D1-42384F97D6CC}"/>
              </a:ext>
            </a:extLst>
          </p:cNvPr>
          <p:cNvSpPr/>
          <p:nvPr/>
        </p:nvSpPr>
        <p:spPr>
          <a:xfrm>
            <a:off x="2265427" y="1767842"/>
            <a:ext cx="1914512" cy="467681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4F6D508C-3983-491C-ACF0-6C3E2527A564}"/>
              </a:ext>
            </a:extLst>
          </p:cNvPr>
          <p:cNvSpPr txBox="1"/>
          <p:nvPr/>
        </p:nvSpPr>
        <p:spPr>
          <a:xfrm>
            <a:off x="2218619" y="1835157"/>
            <a:ext cx="2026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  <a:latin typeface="Raleway" panose="020B0503030101060003" pitchFamily="34" charset="0"/>
              </a:rPr>
              <a:t>ORIENTAMENTO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39" name="Triangolo isoscele 38">
            <a:extLst>
              <a:ext uri="{FF2B5EF4-FFF2-40B4-BE49-F238E27FC236}">
                <a16:creationId xmlns:a16="http://schemas.microsoft.com/office/drawing/2014/main" id="{E87AFC82-E406-48ED-9F75-09AEBFC14F62}"/>
              </a:ext>
            </a:extLst>
          </p:cNvPr>
          <p:cNvSpPr/>
          <p:nvPr/>
        </p:nvSpPr>
        <p:spPr>
          <a:xfrm rot="16200000" flipV="1">
            <a:off x="4730182" y="1833694"/>
            <a:ext cx="726369" cy="361394"/>
          </a:xfrm>
          <a:prstGeom prst="triangle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 descr="Immagine che contiene stereo&#10;&#10;Descrizione generata automaticamente">
            <a:extLst>
              <a:ext uri="{FF2B5EF4-FFF2-40B4-BE49-F238E27FC236}">
                <a16:creationId xmlns:a16="http://schemas.microsoft.com/office/drawing/2014/main" id="{FD57F918-8270-4F3F-AF35-E758D2B0699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990" y="1507918"/>
            <a:ext cx="987528" cy="987528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0CC34D46-5401-41F7-8AED-F09BB581596C}"/>
              </a:ext>
            </a:extLst>
          </p:cNvPr>
          <p:cNvSpPr txBox="1"/>
          <p:nvPr/>
        </p:nvSpPr>
        <p:spPr>
          <a:xfrm>
            <a:off x="2086340" y="866021"/>
            <a:ext cx="22140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>
                <a:latin typeface="Raleway" panose="020B0503030101060003" pitchFamily="34" charset="0"/>
              </a:rPr>
              <a:t>Partner specializzato</a:t>
            </a:r>
          </a:p>
        </p:txBody>
      </p:sp>
      <p:sp>
        <p:nvSpPr>
          <p:cNvPr id="40" name="Rettangolo 39">
            <a:extLst>
              <a:ext uri="{FF2B5EF4-FFF2-40B4-BE49-F238E27FC236}">
                <a16:creationId xmlns:a16="http://schemas.microsoft.com/office/drawing/2014/main" id="{85862085-4036-4E89-BF21-ACC4DF38167B}"/>
              </a:ext>
            </a:extLst>
          </p:cNvPr>
          <p:cNvSpPr/>
          <p:nvPr/>
        </p:nvSpPr>
        <p:spPr>
          <a:xfrm>
            <a:off x="5319707" y="1462792"/>
            <a:ext cx="1914512" cy="1134451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44AFEDDF-127C-417C-9C45-25BF232DCD43}"/>
              </a:ext>
            </a:extLst>
          </p:cNvPr>
          <p:cNvSpPr txBox="1"/>
          <p:nvPr/>
        </p:nvSpPr>
        <p:spPr>
          <a:xfrm>
            <a:off x="5423282" y="1559963"/>
            <a:ext cx="1744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  <a:latin typeface="Raleway" panose="020B0503030101060003" pitchFamily="34" charset="0"/>
              </a:rPr>
              <a:t>COMPETENZE</a:t>
            </a:r>
          </a:p>
          <a:p>
            <a:pPr algn="ctr"/>
            <a:r>
              <a:rPr lang="it-IT" b="1" dirty="0">
                <a:solidFill>
                  <a:schemeClr val="bg1"/>
                </a:solidFill>
                <a:latin typeface="Raleway" panose="020B0503030101060003" pitchFamily="34" charset="0"/>
              </a:rPr>
              <a:t>TRASVERSALI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42" name="Rettangolo 41">
            <a:extLst>
              <a:ext uri="{FF2B5EF4-FFF2-40B4-BE49-F238E27FC236}">
                <a16:creationId xmlns:a16="http://schemas.microsoft.com/office/drawing/2014/main" id="{E6996EB7-EEB3-4D19-911B-D2A44E6D045A}"/>
              </a:ext>
            </a:extLst>
          </p:cNvPr>
          <p:cNvSpPr/>
          <p:nvPr/>
        </p:nvSpPr>
        <p:spPr>
          <a:xfrm>
            <a:off x="7353369" y="1448291"/>
            <a:ext cx="2573203" cy="1148953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70ECE5E9-F873-4EC8-991D-F732DF17688C}"/>
              </a:ext>
            </a:extLst>
          </p:cNvPr>
          <p:cNvSpPr txBox="1"/>
          <p:nvPr/>
        </p:nvSpPr>
        <p:spPr>
          <a:xfrm>
            <a:off x="7279862" y="1561102"/>
            <a:ext cx="27398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  <a:latin typeface="Raleway" panose="020B0503030101060003" pitchFamily="34" charset="0"/>
              </a:rPr>
              <a:t>CORSO STRUTTURATO</a:t>
            </a:r>
          </a:p>
          <a:p>
            <a:pPr algn="ctr"/>
            <a:r>
              <a:rPr lang="it-IT" b="1" dirty="0">
                <a:solidFill>
                  <a:schemeClr val="bg1"/>
                </a:solidFill>
                <a:latin typeface="Raleway" panose="020B0503030101060003" pitchFamily="34" charset="0"/>
              </a:rPr>
              <a:t>IN COLLABORAZIONE</a:t>
            </a:r>
          </a:p>
          <a:p>
            <a:pPr algn="ctr"/>
            <a:r>
              <a:rPr lang="it-IT" b="1" dirty="0">
                <a:solidFill>
                  <a:schemeClr val="bg1"/>
                </a:solidFill>
                <a:latin typeface="Raleway" panose="020B0503030101060003" pitchFamily="34" charset="0"/>
              </a:rPr>
              <a:t>CON LE AZIENDE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44" name="Rettangolo 43">
            <a:extLst>
              <a:ext uri="{FF2B5EF4-FFF2-40B4-BE49-F238E27FC236}">
                <a16:creationId xmlns:a16="http://schemas.microsoft.com/office/drawing/2014/main" id="{C19A9A97-F9E4-4ED8-90BD-D9120F6773E5}"/>
              </a:ext>
            </a:extLst>
          </p:cNvPr>
          <p:cNvSpPr/>
          <p:nvPr/>
        </p:nvSpPr>
        <p:spPr>
          <a:xfrm>
            <a:off x="10136461" y="1470121"/>
            <a:ext cx="1914512" cy="526181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A2CBFD8E-D17D-4B4D-A11F-1B162E49A168}"/>
              </a:ext>
            </a:extLst>
          </p:cNvPr>
          <p:cNvSpPr txBox="1"/>
          <p:nvPr/>
        </p:nvSpPr>
        <p:spPr>
          <a:xfrm>
            <a:off x="10182758" y="1423295"/>
            <a:ext cx="1808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  <a:latin typeface="Raleway" panose="020B0503030101060003" pitchFamily="34" charset="0"/>
              </a:rPr>
              <a:t>INSERIMENTO IN AZIENDA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46" name="CasellaDiTesto 45">
            <a:extLst>
              <a:ext uri="{FF2B5EF4-FFF2-40B4-BE49-F238E27FC236}">
                <a16:creationId xmlns:a16="http://schemas.microsoft.com/office/drawing/2014/main" id="{CE96964F-80F4-47E8-B831-6ACCE05280EC}"/>
              </a:ext>
            </a:extLst>
          </p:cNvPr>
          <p:cNvSpPr txBox="1"/>
          <p:nvPr/>
        </p:nvSpPr>
        <p:spPr>
          <a:xfrm>
            <a:off x="6954620" y="822034"/>
            <a:ext cx="42290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>
                <a:latin typeface="Raleway" panose="020B0503030101060003" pitchFamily="34" charset="0"/>
              </a:rPr>
              <a:t>Agenzia specializzata </a:t>
            </a:r>
            <a:r>
              <a:rPr lang="it-IT" sz="1600" b="1" dirty="0">
                <a:latin typeface="Raleway" panose="020B0503030101060003" pitchFamily="34" charset="0"/>
              </a:rPr>
              <a:t>(funding e gestione)</a:t>
            </a:r>
          </a:p>
        </p:txBody>
      </p:sp>
      <p:pic>
        <p:nvPicPr>
          <p:cNvPr id="12" name="Immagine 11" descr="Immagine che contiene stereo, elettronico&#10;&#10;Descrizione generata automaticamente">
            <a:extLst>
              <a:ext uri="{FF2B5EF4-FFF2-40B4-BE49-F238E27FC236}">
                <a16:creationId xmlns:a16="http://schemas.microsoft.com/office/drawing/2014/main" id="{624B8C8E-D329-41AA-A500-BF1B00B4ADB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283" y="2511220"/>
            <a:ext cx="987528" cy="987528"/>
          </a:xfrm>
          <a:prstGeom prst="rect">
            <a:avLst/>
          </a:prstGeom>
        </p:spPr>
      </p:pic>
      <p:sp>
        <p:nvSpPr>
          <p:cNvPr id="47" name="Triangolo isoscele 46">
            <a:extLst>
              <a:ext uri="{FF2B5EF4-FFF2-40B4-BE49-F238E27FC236}">
                <a16:creationId xmlns:a16="http://schemas.microsoft.com/office/drawing/2014/main" id="{E0A0F875-8871-40E7-BEAC-869BC387A7C1}"/>
              </a:ext>
            </a:extLst>
          </p:cNvPr>
          <p:cNvSpPr/>
          <p:nvPr/>
        </p:nvSpPr>
        <p:spPr>
          <a:xfrm flipV="1">
            <a:off x="2853862" y="3661956"/>
            <a:ext cx="726369" cy="361394"/>
          </a:xfrm>
          <a:prstGeom prst="triangle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7BB6BBAB-139B-48A9-9997-B5B9458C54AE}"/>
              </a:ext>
            </a:extLst>
          </p:cNvPr>
          <p:cNvSpPr txBox="1"/>
          <p:nvPr/>
        </p:nvSpPr>
        <p:spPr>
          <a:xfrm>
            <a:off x="7246837" y="3067134"/>
            <a:ext cx="29065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>
                <a:latin typeface="Raleway" panose="020B0503030101060003" pitchFamily="34" charset="0"/>
              </a:rPr>
              <a:t>AZIENDA: verifiche puntuali</a:t>
            </a:r>
          </a:p>
          <a:p>
            <a:pPr algn="ctr"/>
            <a:r>
              <a:rPr lang="it-IT" sz="1600" b="1" dirty="0">
                <a:latin typeface="Raleway" panose="020B0503030101060003" pitchFamily="34" charset="0"/>
              </a:rPr>
              <a:t>di apprendimento</a:t>
            </a:r>
          </a:p>
        </p:txBody>
      </p:sp>
      <p:sp>
        <p:nvSpPr>
          <p:cNvPr id="15" name="Freccia a destra 14">
            <a:extLst>
              <a:ext uri="{FF2B5EF4-FFF2-40B4-BE49-F238E27FC236}">
                <a16:creationId xmlns:a16="http://schemas.microsoft.com/office/drawing/2014/main" id="{A3B2814C-0BD3-4530-9122-5C7C974A1923}"/>
              </a:ext>
            </a:extLst>
          </p:cNvPr>
          <p:cNvSpPr/>
          <p:nvPr/>
        </p:nvSpPr>
        <p:spPr>
          <a:xfrm>
            <a:off x="-409433" y="6858000"/>
            <a:ext cx="45719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Freccia a destra 15">
            <a:extLst>
              <a:ext uri="{FF2B5EF4-FFF2-40B4-BE49-F238E27FC236}">
                <a16:creationId xmlns:a16="http://schemas.microsoft.com/office/drawing/2014/main" id="{E725AAE2-4F53-4D46-AD07-990FEBA0243A}"/>
              </a:ext>
            </a:extLst>
          </p:cNvPr>
          <p:cNvSpPr/>
          <p:nvPr/>
        </p:nvSpPr>
        <p:spPr>
          <a:xfrm rot="5400000">
            <a:off x="8446144" y="1184228"/>
            <a:ext cx="275941" cy="171048"/>
          </a:xfrm>
          <a:prstGeom prst="rightArrow">
            <a:avLst/>
          </a:prstGeom>
          <a:solidFill>
            <a:srgbClr val="3886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9" name="Freccia a destra 48">
            <a:extLst>
              <a:ext uri="{FF2B5EF4-FFF2-40B4-BE49-F238E27FC236}">
                <a16:creationId xmlns:a16="http://schemas.microsoft.com/office/drawing/2014/main" id="{A850E3BA-E734-4549-A389-AD5F566DB748}"/>
              </a:ext>
            </a:extLst>
          </p:cNvPr>
          <p:cNvSpPr/>
          <p:nvPr/>
        </p:nvSpPr>
        <p:spPr>
          <a:xfrm rot="16200000">
            <a:off x="7489279" y="2838322"/>
            <a:ext cx="275941" cy="171048"/>
          </a:xfrm>
          <a:prstGeom prst="rightArrow">
            <a:avLst/>
          </a:prstGeom>
          <a:solidFill>
            <a:srgbClr val="3886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2" name="Rettangolo 51">
            <a:extLst>
              <a:ext uri="{FF2B5EF4-FFF2-40B4-BE49-F238E27FC236}">
                <a16:creationId xmlns:a16="http://schemas.microsoft.com/office/drawing/2014/main" id="{C2E068B4-8F6B-4F6F-BF0D-B2B4A1033729}"/>
              </a:ext>
            </a:extLst>
          </p:cNvPr>
          <p:cNvSpPr/>
          <p:nvPr/>
        </p:nvSpPr>
        <p:spPr>
          <a:xfrm>
            <a:off x="10122922" y="5085596"/>
            <a:ext cx="1914512" cy="695506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3" name="CasellaDiTesto 52">
            <a:extLst>
              <a:ext uri="{FF2B5EF4-FFF2-40B4-BE49-F238E27FC236}">
                <a16:creationId xmlns:a16="http://schemas.microsoft.com/office/drawing/2014/main" id="{40EEA60B-F5AD-416F-A0CB-304BACB4CA67}"/>
              </a:ext>
            </a:extLst>
          </p:cNvPr>
          <p:cNvSpPr txBox="1"/>
          <p:nvPr/>
        </p:nvSpPr>
        <p:spPr>
          <a:xfrm>
            <a:off x="10058798" y="5248683"/>
            <a:ext cx="2021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  <a:latin typeface="Raleway" panose="020B0503030101060003" pitchFamily="34" charset="0"/>
              </a:rPr>
              <a:t>RIVALUTAZIONE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54" name="Rettangolo 53">
            <a:extLst>
              <a:ext uri="{FF2B5EF4-FFF2-40B4-BE49-F238E27FC236}">
                <a16:creationId xmlns:a16="http://schemas.microsoft.com/office/drawing/2014/main" id="{9646FCAD-CEC6-4357-AF51-83026DCE596D}"/>
              </a:ext>
            </a:extLst>
          </p:cNvPr>
          <p:cNvSpPr/>
          <p:nvPr/>
        </p:nvSpPr>
        <p:spPr>
          <a:xfrm flipH="1">
            <a:off x="3186155" y="4080675"/>
            <a:ext cx="45719" cy="1375534"/>
          </a:xfrm>
          <a:prstGeom prst="rect">
            <a:avLst/>
          </a:prstGeom>
          <a:solidFill>
            <a:srgbClr val="C93D29"/>
          </a:solidFill>
          <a:ln>
            <a:solidFill>
              <a:srgbClr val="C93D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5" name="Rettangolo 54">
            <a:extLst>
              <a:ext uri="{FF2B5EF4-FFF2-40B4-BE49-F238E27FC236}">
                <a16:creationId xmlns:a16="http://schemas.microsoft.com/office/drawing/2014/main" id="{6AA39236-CC9A-429A-BA65-A6F041773918}"/>
              </a:ext>
            </a:extLst>
          </p:cNvPr>
          <p:cNvSpPr/>
          <p:nvPr/>
        </p:nvSpPr>
        <p:spPr>
          <a:xfrm flipH="1">
            <a:off x="3274448" y="4080675"/>
            <a:ext cx="45719" cy="1272489"/>
          </a:xfrm>
          <a:prstGeom prst="rect">
            <a:avLst/>
          </a:prstGeom>
          <a:solidFill>
            <a:srgbClr val="3886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7" name="CasellaDiTesto 56">
            <a:extLst>
              <a:ext uri="{FF2B5EF4-FFF2-40B4-BE49-F238E27FC236}">
                <a16:creationId xmlns:a16="http://schemas.microsoft.com/office/drawing/2014/main" id="{8CF63B0B-9176-48D9-BD0B-19CC65EAA08D}"/>
              </a:ext>
            </a:extLst>
          </p:cNvPr>
          <p:cNvSpPr txBox="1"/>
          <p:nvPr/>
        </p:nvSpPr>
        <p:spPr>
          <a:xfrm>
            <a:off x="5442332" y="5660694"/>
            <a:ext cx="30989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>
                <a:latin typeface="Raleway" panose="020B0503030101060003" pitchFamily="34" charset="0"/>
              </a:rPr>
              <a:t>Accompagnamento evolutivo</a:t>
            </a:r>
          </a:p>
        </p:txBody>
      </p:sp>
      <p:sp>
        <p:nvSpPr>
          <p:cNvPr id="60" name="Freccia a destra 59">
            <a:extLst>
              <a:ext uri="{FF2B5EF4-FFF2-40B4-BE49-F238E27FC236}">
                <a16:creationId xmlns:a16="http://schemas.microsoft.com/office/drawing/2014/main" id="{1DF95D25-BCA8-460C-B475-500C1625DBD2}"/>
              </a:ext>
            </a:extLst>
          </p:cNvPr>
          <p:cNvSpPr/>
          <p:nvPr/>
        </p:nvSpPr>
        <p:spPr>
          <a:xfrm rot="5400000">
            <a:off x="2968650" y="1326486"/>
            <a:ext cx="467679" cy="171048"/>
          </a:xfrm>
          <a:prstGeom prst="rightArrow">
            <a:avLst/>
          </a:prstGeom>
          <a:solidFill>
            <a:srgbClr val="3886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1" name="Freccia a destra 60">
            <a:extLst>
              <a:ext uri="{FF2B5EF4-FFF2-40B4-BE49-F238E27FC236}">
                <a16:creationId xmlns:a16="http://schemas.microsoft.com/office/drawing/2014/main" id="{520FC446-B61D-46FA-8FD2-3D20B38872B2}"/>
              </a:ext>
            </a:extLst>
          </p:cNvPr>
          <p:cNvSpPr/>
          <p:nvPr/>
        </p:nvSpPr>
        <p:spPr>
          <a:xfrm rot="5400000">
            <a:off x="10855969" y="1174703"/>
            <a:ext cx="275941" cy="171048"/>
          </a:xfrm>
          <a:prstGeom prst="rightArrow">
            <a:avLst/>
          </a:prstGeom>
          <a:solidFill>
            <a:srgbClr val="3886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2" name="Freccia a destra 61">
            <a:extLst>
              <a:ext uri="{FF2B5EF4-FFF2-40B4-BE49-F238E27FC236}">
                <a16:creationId xmlns:a16="http://schemas.microsoft.com/office/drawing/2014/main" id="{D52F16AE-6F79-428E-8132-2CB0BA351BDF}"/>
              </a:ext>
            </a:extLst>
          </p:cNvPr>
          <p:cNvSpPr/>
          <p:nvPr/>
        </p:nvSpPr>
        <p:spPr>
          <a:xfrm rot="16200000">
            <a:off x="8584654" y="2857372"/>
            <a:ext cx="275941" cy="171048"/>
          </a:xfrm>
          <a:prstGeom prst="rightArrow">
            <a:avLst/>
          </a:prstGeom>
          <a:solidFill>
            <a:srgbClr val="3886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3" name="Freccia a destra 62">
            <a:extLst>
              <a:ext uri="{FF2B5EF4-FFF2-40B4-BE49-F238E27FC236}">
                <a16:creationId xmlns:a16="http://schemas.microsoft.com/office/drawing/2014/main" id="{2A9D4253-3D64-436E-9096-C31960A4D6C8}"/>
              </a:ext>
            </a:extLst>
          </p:cNvPr>
          <p:cNvSpPr/>
          <p:nvPr/>
        </p:nvSpPr>
        <p:spPr>
          <a:xfrm rot="16200000">
            <a:off x="9670504" y="2857372"/>
            <a:ext cx="275941" cy="171048"/>
          </a:xfrm>
          <a:prstGeom prst="rightArrow">
            <a:avLst/>
          </a:prstGeom>
          <a:solidFill>
            <a:srgbClr val="3886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815996AF-C04E-4501-BC4B-C76A12813F26}"/>
              </a:ext>
            </a:extLst>
          </p:cNvPr>
          <p:cNvCxnSpPr>
            <a:stCxn id="49" idx="1"/>
            <a:endCxn id="63" idx="1"/>
          </p:cNvCxnSpPr>
          <p:nvPr/>
        </p:nvCxnSpPr>
        <p:spPr>
          <a:xfrm>
            <a:off x="7627250" y="3061817"/>
            <a:ext cx="2181225" cy="19050"/>
          </a:xfrm>
          <a:prstGeom prst="line">
            <a:avLst/>
          </a:prstGeom>
          <a:ln>
            <a:solidFill>
              <a:srgbClr val="00B05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ttangolo 49">
            <a:extLst>
              <a:ext uri="{FF2B5EF4-FFF2-40B4-BE49-F238E27FC236}">
                <a16:creationId xmlns:a16="http://schemas.microsoft.com/office/drawing/2014/main" id="{231A4001-3F62-47F5-93B9-23F41AE07753}"/>
              </a:ext>
            </a:extLst>
          </p:cNvPr>
          <p:cNvSpPr/>
          <p:nvPr/>
        </p:nvSpPr>
        <p:spPr>
          <a:xfrm>
            <a:off x="10145986" y="2051146"/>
            <a:ext cx="1914512" cy="526181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1" name="CasellaDiTesto 50">
            <a:extLst>
              <a:ext uri="{FF2B5EF4-FFF2-40B4-BE49-F238E27FC236}">
                <a16:creationId xmlns:a16="http://schemas.microsoft.com/office/drawing/2014/main" id="{9E2F5A87-04A3-418A-A9A2-D515AF4DC167}"/>
              </a:ext>
            </a:extLst>
          </p:cNvPr>
          <p:cNvSpPr txBox="1"/>
          <p:nvPr/>
        </p:nvSpPr>
        <p:spPr>
          <a:xfrm>
            <a:off x="10427895" y="2013242"/>
            <a:ext cx="13316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  <a:latin typeface="Raleway" panose="020B0503030101060003" pitchFamily="34" charset="0"/>
              </a:rPr>
              <a:t>AVVIO     IMPRESA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64" name="Triangolo isoscele 63">
            <a:extLst>
              <a:ext uri="{FF2B5EF4-FFF2-40B4-BE49-F238E27FC236}">
                <a16:creationId xmlns:a16="http://schemas.microsoft.com/office/drawing/2014/main" id="{BAF25F8E-04C8-4CBA-8D1A-7429F4C9C055}"/>
              </a:ext>
            </a:extLst>
          </p:cNvPr>
          <p:cNvSpPr/>
          <p:nvPr/>
        </p:nvSpPr>
        <p:spPr>
          <a:xfrm rot="16200000" flipV="1">
            <a:off x="6912501" y="1971237"/>
            <a:ext cx="786096" cy="88431"/>
          </a:xfrm>
          <a:prstGeom prst="triangle">
            <a:avLst>
              <a:gd name="adj" fmla="val 50000"/>
            </a:avLst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5" name="Triangolo isoscele 64">
            <a:extLst>
              <a:ext uri="{FF2B5EF4-FFF2-40B4-BE49-F238E27FC236}">
                <a16:creationId xmlns:a16="http://schemas.microsoft.com/office/drawing/2014/main" id="{57C35EEE-E35B-4641-8B24-29A10B537981}"/>
              </a:ext>
            </a:extLst>
          </p:cNvPr>
          <p:cNvSpPr/>
          <p:nvPr/>
        </p:nvSpPr>
        <p:spPr>
          <a:xfrm rot="16200000" flipV="1">
            <a:off x="9750588" y="1657275"/>
            <a:ext cx="554872" cy="123181"/>
          </a:xfrm>
          <a:prstGeom prst="triangle">
            <a:avLst>
              <a:gd name="adj" fmla="val 50000"/>
            </a:avLst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6" name="Triangolo isoscele 65">
            <a:extLst>
              <a:ext uri="{FF2B5EF4-FFF2-40B4-BE49-F238E27FC236}">
                <a16:creationId xmlns:a16="http://schemas.microsoft.com/office/drawing/2014/main" id="{6944CB1D-4A03-41B8-ABEA-F5FA7412BEB2}"/>
              </a:ext>
            </a:extLst>
          </p:cNvPr>
          <p:cNvSpPr/>
          <p:nvPr/>
        </p:nvSpPr>
        <p:spPr>
          <a:xfrm rot="16200000" flipV="1">
            <a:off x="9760113" y="2219250"/>
            <a:ext cx="554872" cy="123181"/>
          </a:xfrm>
          <a:prstGeom prst="triangle">
            <a:avLst>
              <a:gd name="adj" fmla="val 50000"/>
            </a:avLst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7" name="CasellaDiTesto 66">
            <a:extLst>
              <a:ext uri="{FF2B5EF4-FFF2-40B4-BE49-F238E27FC236}">
                <a16:creationId xmlns:a16="http://schemas.microsoft.com/office/drawing/2014/main" id="{8C8A8281-C073-45F5-A1BB-FBCE861B464C}"/>
              </a:ext>
            </a:extLst>
          </p:cNvPr>
          <p:cNvSpPr txBox="1"/>
          <p:nvPr/>
        </p:nvSpPr>
        <p:spPr>
          <a:xfrm>
            <a:off x="7381029" y="4138802"/>
            <a:ext cx="4824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latin typeface="Raleway" panose="020B0503030101060003" pitchFamily="34" charset="0"/>
              </a:rPr>
              <a:t>Le aziende partner e ricerche e studi su fabbisogni sistema </a:t>
            </a:r>
            <a:r>
              <a:rPr lang="it-IT" sz="1400" b="1" dirty="0" err="1">
                <a:latin typeface="Raleway" panose="020B0503030101060003" pitchFamily="34" charset="0"/>
              </a:rPr>
              <a:t>italia</a:t>
            </a:r>
            <a:r>
              <a:rPr lang="it-IT" sz="1400" b="1" dirty="0">
                <a:latin typeface="Raleway" panose="020B0503030101060003" pitchFamily="34" charset="0"/>
              </a:rPr>
              <a:t> forniscono indicazioni su domanda reale  </a:t>
            </a:r>
          </a:p>
        </p:txBody>
      </p:sp>
      <p:sp>
        <p:nvSpPr>
          <p:cNvPr id="2" name="Freccia bidirezionale orizzontale 1">
            <a:extLst>
              <a:ext uri="{FF2B5EF4-FFF2-40B4-BE49-F238E27FC236}">
                <a16:creationId xmlns:a16="http://schemas.microsoft.com/office/drawing/2014/main" id="{36EAB4D8-87EA-4E1B-82C7-4F217E718E1D}"/>
              </a:ext>
            </a:extLst>
          </p:cNvPr>
          <p:cNvSpPr/>
          <p:nvPr/>
        </p:nvSpPr>
        <p:spPr>
          <a:xfrm>
            <a:off x="7349765" y="4581757"/>
            <a:ext cx="4701208" cy="20426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8" name="Rettangolo 67">
            <a:extLst>
              <a:ext uri="{FF2B5EF4-FFF2-40B4-BE49-F238E27FC236}">
                <a16:creationId xmlns:a16="http://schemas.microsoft.com/office/drawing/2014/main" id="{E1C50829-C1E5-4FBD-A009-7F4F7E68E8E5}"/>
              </a:ext>
            </a:extLst>
          </p:cNvPr>
          <p:cNvSpPr/>
          <p:nvPr/>
        </p:nvSpPr>
        <p:spPr>
          <a:xfrm>
            <a:off x="583934" y="6103983"/>
            <a:ext cx="11421118" cy="706392"/>
          </a:xfrm>
          <a:prstGeom prst="rect">
            <a:avLst/>
          </a:prstGeom>
          <a:solidFill>
            <a:srgbClr val="3886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9" name="CasellaDiTesto 68">
            <a:extLst>
              <a:ext uri="{FF2B5EF4-FFF2-40B4-BE49-F238E27FC236}">
                <a16:creationId xmlns:a16="http://schemas.microsoft.com/office/drawing/2014/main" id="{C30D6B1D-BED9-4A3F-9BD0-7A7FC133F6C3}"/>
              </a:ext>
            </a:extLst>
          </p:cNvPr>
          <p:cNvSpPr txBox="1"/>
          <p:nvPr/>
        </p:nvSpPr>
        <p:spPr>
          <a:xfrm>
            <a:off x="447675" y="6164044"/>
            <a:ext cx="11803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  <a:latin typeface="Raleway" panose="020B0503030101060003" pitchFamily="34" charset="0"/>
              </a:rPr>
              <a:t>MODELLO ITALIANO PER L’INTEGRAZIONE SOCIALE ATTRAVERSO LA COLLABORAZIONE TRA PUBBLICO, PRIVATO E TERZO SETTORE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6639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C4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F57F8600-A62D-4854-BF26-131C7209A83C}"/>
              </a:ext>
            </a:extLst>
          </p:cNvPr>
          <p:cNvSpPr/>
          <p:nvPr/>
        </p:nvSpPr>
        <p:spPr>
          <a:xfrm>
            <a:off x="288758" y="417095"/>
            <a:ext cx="609600" cy="62218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8A0D6A08-80D1-4371-A2DB-E91DD73037BC}"/>
              </a:ext>
            </a:extLst>
          </p:cNvPr>
          <p:cNvSpPr txBox="1"/>
          <p:nvPr/>
        </p:nvSpPr>
        <p:spPr>
          <a:xfrm rot="16200000">
            <a:off x="-1549976" y="3205224"/>
            <a:ext cx="43125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FASE 2: L’INSERIMENTO</a:t>
            </a:r>
          </a:p>
        </p:txBody>
      </p:sp>
      <p:sp>
        <p:nvSpPr>
          <p:cNvPr id="22" name="Triangolo isoscele 21">
            <a:extLst>
              <a:ext uri="{FF2B5EF4-FFF2-40B4-BE49-F238E27FC236}">
                <a16:creationId xmlns:a16="http://schemas.microsoft.com/office/drawing/2014/main" id="{18AC0790-B107-4181-ACFC-8E8308B0590D}"/>
              </a:ext>
            </a:extLst>
          </p:cNvPr>
          <p:cNvSpPr/>
          <p:nvPr/>
        </p:nvSpPr>
        <p:spPr>
          <a:xfrm rot="5400000">
            <a:off x="6920071" y="584974"/>
            <a:ext cx="1228723" cy="609601"/>
          </a:xfrm>
          <a:prstGeom prst="triangle">
            <a:avLst/>
          </a:prstGeom>
          <a:solidFill>
            <a:srgbClr val="EEC4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518FFFFC-4716-4B38-865A-6E628502149D}"/>
              </a:ext>
            </a:extLst>
          </p:cNvPr>
          <p:cNvSpPr txBox="1"/>
          <p:nvPr/>
        </p:nvSpPr>
        <p:spPr>
          <a:xfrm>
            <a:off x="1117962" y="3345334"/>
            <a:ext cx="1086840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Modello </a:t>
            </a:r>
            <a:r>
              <a:rPr kumimoji="0" lang="it-IT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multistakeholder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volto alla formazione professionale e all’inserimento lavorativo di cittadini in difficoltà.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Servizio di orientamento e accompagnamento al lavoro ad opera di un partner specializzato.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Formazione per l'acquisizione di competenze trasversali e professionali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Corsi con un taglio altamente professionalizzante, pratico ed efficace grazie al coinvolgimento strutturato delle Aziende.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Le persone formate avranno la concreta opportunità di un contratto presso le Aziende coinvolte.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FA7303FF-4852-49E9-9718-AEEA3A05FF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930"/>
          <a:stretch/>
        </p:blipFill>
        <p:spPr>
          <a:xfrm>
            <a:off x="6071446" y="136039"/>
            <a:ext cx="2296594" cy="3341571"/>
          </a:xfrm>
          <a:prstGeom prst="rect">
            <a:avLst/>
          </a:prstGeom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ADDA2E5A-3628-4FEC-A549-20ADD7AF618A}"/>
              </a:ext>
            </a:extLst>
          </p:cNvPr>
          <p:cNvSpPr txBox="1"/>
          <p:nvPr/>
        </p:nvSpPr>
        <p:spPr>
          <a:xfrm>
            <a:off x="1566443" y="414643"/>
            <a:ext cx="19288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1 STEP: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orientamento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C129987B-66F2-413F-B966-C0AC85F1F4A8}"/>
              </a:ext>
            </a:extLst>
          </p:cNvPr>
          <p:cNvSpPr txBox="1"/>
          <p:nvPr/>
        </p:nvSpPr>
        <p:spPr>
          <a:xfrm>
            <a:off x="3457570" y="414643"/>
            <a:ext cx="26384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2 STEP: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</a:t>
            </a:r>
            <a:r>
              <a:rPr kumimoji="0" lang="it-IT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ormazione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soft </a:t>
            </a:r>
            <a:r>
              <a:rPr kumimoji="0" lang="it-IT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skill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59919EB4-FFBC-4842-BE88-0C8AC6E229D3}"/>
              </a:ext>
            </a:extLst>
          </p:cNvPr>
          <p:cNvSpPr txBox="1"/>
          <p:nvPr/>
        </p:nvSpPr>
        <p:spPr>
          <a:xfrm>
            <a:off x="6374591" y="414642"/>
            <a:ext cx="17100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3 STEP: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formazione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hard </a:t>
            </a:r>
            <a:r>
              <a:rPr kumimoji="0" lang="it-IT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skill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A22E5090-13A4-4A06-B687-3D0EB562A5C2}"/>
              </a:ext>
            </a:extLst>
          </p:cNvPr>
          <p:cNvSpPr txBox="1"/>
          <p:nvPr/>
        </p:nvSpPr>
        <p:spPr>
          <a:xfrm>
            <a:off x="9254632" y="414658"/>
            <a:ext cx="18006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4 STEP: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inserimento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 azienda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E0F8B734-D3CE-4CF8-AE75-A93844F6A6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04" r="30247"/>
          <a:stretch/>
        </p:blipFill>
        <p:spPr>
          <a:xfrm>
            <a:off x="1581567" y="268316"/>
            <a:ext cx="2140292" cy="3077018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B84E06E4-1A90-4A28-9CE0-07D4158922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01" t="39386"/>
          <a:stretch/>
        </p:blipFill>
        <p:spPr>
          <a:xfrm>
            <a:off x="9021992" y="1447998"/>
            <a:ext cx="2265900" cy="1897336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FA7303FF-4852-49E9-9718-AEEA3A05FF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930"/>
          <a:stretch/>
        </p:blipFill>
        <p:spPr>
          <a:xfrm>
            <a:off x="3581720" y="136040"/>
            <a:ext cx="2296594" cy="334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495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C4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F57F8600-A62D-4854-BF26-131C7209A83C}"/>
              </a:ext>
            </a:extLst>
          </p:cNvPr>
          <p:cNvSpPr/>
          <p:nvPr/>
        </p:nvSpPr>
        <p:spPr>
          <a:xfrm>
            <a:off x="288758" y="833387"/>
            <a:ext cx="609600" cy="566065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51AB5A48-58BD-45E2-AF8C-4D87BDCF5A06}"/>
              </a:ext>
            </a:extLst>
          </p:cNvPr>
          <p:cNvSpPr/>
          <p:nvPr/>
        </p:nvSpPr>
        <p:spPr>
          <a:xfrm>
            <a:off x="1168211" y="155485"/>
            <a:ext cx="4938842" cy="52322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00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8A0D6A08-80D1-4371-A2DB-E91DD73037BC}"/>
              </a:ext>
            </a:extLst>
          </p:cNvPr>
          <p:cNvSpPr txBox="1"/>
          <p:nvPr/>
        </p:nvSpPr>
        <p:spPr>
          <a:xfrm rot="16200000">
            <a:off x="-562758" y="4977639"/>
            <a:ext cx="22878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>
                <a:latin typeface="Raleway" panose="020B0503030101060003" pitchFamily="34" charset="0"/>
              </a:rPr>
              <a:t>I PARTNER</a:t>
            </a:r>
          </a:p>
        </p:txBody>
      </p: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08D2441B-C0B4-43DA-88E7-54D9B2053F7F}"/>
              </a:ext>
            </a:extLst>
          </p:cNvPr>
          <p:cNvSpPr txBox="1"/>
          <p:nvPr/>
        </p:nvSpPr>
        <p:spPr>
          <a:xfrm>
            <a:off x="1340428" y="166796"/>
            <a:ext cx="45430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800" b="1" dirty="0">
                <a:solidFill>
                  <a:schemeClr val="bg1"/>
                </a:solidFill>
                <a:latin typeface="Raleway" panose="020B0503030101060003" pitchFamily="34" charset="0"/>
              </a:rPr>
              <a:t>PARTNER DI PIATTAFORMA</a:t>
            </a:r>
            <a:endParaRPr lang="it-IT" sz="2000" dirty="0">
              <a:solidFill>
                <a:schemeClr val="bg1"/>
              </a:solidFill>
            </a:endParaRP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81221219-D9EC-4795-A279-AF1928582109}"/>
              </a:ext>
            </a:extLst>
          </p:cNvPr>
          <p:cNvSpPr/>
          <p:nvPr/>
        </p:nvSpPr>
        <p:spPr>
          <a:xfrm>
            <a:off x="6632370" y="183518"/>
            <a:ext cx="4938842" cy="52322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00" dirty="0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67EB9651-024B-4E3B-99D7-B49F5333FD67}"/>
              </a:ext>
            </a:extLst>
          </p:cNvPr>
          <p:cNvSpPr txBox="1"/>
          <p:nvPr/>
        </p:nvSpPr>
        <p:spPr>
          <a:xfrm>
            <a:off x="7216322" y="197839"/>
            <a:ext cx="36888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800" b="1" dirty="0">
                <a:solidFill>
                  <a:schemeClr val="bg1"/>
                </a:solidFill>
                <a:latin typeface="Raleway" panose="020B0503030101060003" pitchFamily="34" charset="0"/>
              </a:rPr>
              <a:t>PARTNER GENERALI</a:t>
            </a:r>
            <a:endParaRPr lang="it-IT" sz="2000" dirty="0">
              <a:solidFill>
                <a:schemeClr val="bg1"/>
              </a:solidFill>
            </a:endParaRP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A1079B30-B979-45F4-B6A4-3BDB885F4A16}"/>
              </a:ext>
            </a:extLst>
          </p:cNvPr>
          <p:cNvSpPr/>
          <p:nvPr/>
        </p:nvSpPr>
        <p:spPr>
          <a:xfrm>
            <a:off x="6665442" y="833388"/>
            <a:ext cx="4905770" cy="6024612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0" name="Ovale 19">
            <a:extLst>
              <a:ext uri="{FF2B5EF4-FFF2-40B4-BE49-F238E27FC236}">
                <a16:creationId xmlns:a16="http://schemas.microsoft.com/office/drawing/2014/main" id="{53BDDAF6-D243-47EC-90BC-FF874A654998}"/>
              </a:ext>
            </a:extLst>
          </p:cNvPr>
          <p:cNvSpPr/>
          <p:nvPr/>
        </p:nvSpPr>
        <p:spPr>
          <a:xfrm>
            <a:off x="6752441" y="935287"/>
            <a:ext cx="847266" cy="80600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BFB6448C-A4D3-4A45-8680-71857391AB86}"/>
              </a:ext>
            </a:extLst>
          </p:cNvPr>
          <p:cNvSpPr txBox="1"/>
          <p:nvPr/>
        </p:nvSpPr>
        <p:spPr>
          <a:xfrm>
            <a:off x="7639955" y="994156"/>
            <a:ext cx="3033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chemeClr val="bg1"/>
                </a:solidFill>
                <a:latin typeface="Raleway" panose="020B0503030101060003" pitchFamily="34" charset="0"/>
              </a:rPr>
              <a:t>Fondazione Cariplo</a:t>
            </a: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1BD1260B-4253-4904-8C26-63A4DFFCEF4B}"/>
              </a:ext>
            </a:extLst>
          </p:cNvPr>
          <p:cNvSpPr txBox="1"/>
          <p:nvPr/>
        </p:nvSpPr>
        <p:spPr>
          <a:xfrm>
            <a:off x="7636469" y="1862234"/>
            <a:ext cx="33413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chemeClr val="bg1"/>
                </a:solidFill>
                <a:latin typeface="Raleway" panose="020B0503030101060003" pitchFamily="34" charset="0"/>
              </a:rPr>
              <a:t>Rotary Club Milano Nord</a:t>
            </a: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1DE0D531-D68A-4D1A-B227-E6ADC7DE48B1}"/>
              </a:ext>
            </a:extLst>
          </p:cNvPr>
          <p:cNvSpPr txBox="1"/>
          <p:nvPr/>
        </p:nvSpPr>
        <p:spPr>
          <a:xfrm>
            <a:off x="7689886" y="3014443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err="1">
                <a:solidFill>
                  <a:schemeClr val="bg1"/>
                </a:solidFill>
                <a:latin typeface="Raleway" panose="020B0503030101060003" pitchFamily="34" charset="0"/>
              </a:rPr>
              <a:t>Anip</a:t>
            </a:r>
            <a:endParaRPr lang="it-IT" sz="2400" b="1" dirty="0">
              <a:solidFill>
                <a:schemeClr val="bg1"/>
              </a:solidFill>
              <a:latin typeface="Raleway" panose="020B0503030101060003" pitchFamily="34" charset="0"/>
            </a:endParaRPr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21663DE6-520F-4DC6-B83A-46F4A0CF5DA7}"/>
              </a:ext>
            </a:extLst>
          </p:cNvPr>
          <p:cNvSpPr txBox="1"/>
          <p:nvPr/>
        </p:nvSpPr>
        <p:spPr>
          <a:xfrm>
            <a:off x="7689886" y="3824007"/>
            <a:ext cx="33413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chemeClr val="bg1"/>
                </a:solidFill>
                <a:latin typeface="Raleway" panose="020B0503030101060003" pitchFamily="34" charset="0"/>
              </a:rPr>
              <a:t>Fondazione Welfare Ambrosiano</a:t>
            </a: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90F092A7-0FE5-4A9C-8C22-51DE79DD27D8}"/>
              </a:ext>
            </a:extLst>
          </p:cNvPr>
          <p:cNvSpPr txBox="1"/>
          <p:nvPr/>
        </p:nvSpPr>
        <p:spPr>
          <a:xfrm>
            <a:off x="7689886" y="4933454"/>
            <a:ext cx="25234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chemeClr val="bg1"/>
                </a:solidFill>
                <a:latin typeface="Raleway" panose="020B0503030101060003" pitchFamily="34" charset="0"/>
              </a:rPr>
              <a:t>Angeli del bello</a:t>
            </a: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BB4C8779-EB25-4E23-A73D-B07762155070}"/>
              </a:ext>
            </a:extLst>
          </p:cNvPr>
          <p:cNvSpPr txBox="1"/>
          <p:nvPr/>
        </p:nvSpPr>
        <p:spPr>
          <a:xfrm>
            <a:off x="7762698" y="5961088"/>
            <a:ext cx="11031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err="1">
                <a:solidFill>
                  <a:schemeClr val="bg1"/>
                </a:solidFill>
                <a:latin typeface="Raleway" panose="020B0503030101060003" pitchFamily="34" charset="0"/>
              </a:rPr>
              <a:t>Merits</a:t>
            </a:r>
            <a:endParaRPr lang="it-IT" sz="2400" b="1" dirty="0">
              <a:solidFill>
                <a:schemeClr val="bg1"/>
              </a:solidFill>
              <a:latin typeface="Raleway" panose="020B0503030101060003" pitchFamily="34" charset="0"/>
            </a:endParaRPr>
          </a:p>
        </p:txBody>
      </p:sp>
      <p:sp>
        <p:nvSpPr>
          <p:cNvPr id="43" name="Ovale 42">
            <a:extLst>
              <a:ext uri="{FF2B5EF4-FFF2-40B4-BE49-F238E27FC236}">
                <a16:creationId xmlns:a16="http://schemas.microsoft.com/office/drawing/2014/main" id="{046F0F2E-B307-49AA-A54B-50DA4CABD126}"/>
              </a:ext>
            </a:extLst>
          </p:cNvPr>
          <p:cNvSpPr/>
          <p:nvPr/>
        </p:nvSpPr>
        <p:spPr>
          <a:xfrm>
            <a:off x="6757254" y="1905572"/>
            <a:ext cx="847266" cy="80600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4" name="Ovale 43">
            <a:extLst>
              <a:ext uri="{FF2B5EF4-FFF2-40B4-BE49-F238E27FC236}">
                <a16:creationId xmlns:a16="http://schemas.microsoft.com/office/drawing/2014/main" id="{3673333A-7954-4774-A0F3-C17F8A160FFD}"/>
              </a:ext>
            </a:extLst>
          </p:cNvPr>
          <p:cNvSpPr/>
          <p:nvPr/>
        </p:nvSpPr>
        <p:spPr>
          <a:xfrm>
            <a:off x="6792689" y="2875857"/>
            <a:ext cx="847266" cy="80600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5" name="Ovale 44">
            <a:extLst>
              <a:ext uri="{FF2B5EF4-FFF2-40B4-BE49-F238E27FC236}">
                <a16:creationId xmlns:a16="http://schemas.microsoft.com/office/drawing/2014/main" id="{08A2E4AC-5271-42A2-B59C-F5E68BBA495C}"/>
              </a:ext>
            </a:extLst>
          </p:cNvPr>
          <p:cNvSpPr/>
          <p:nvPr/>
        </p:nvSpPr>
        <p:spPr>
          <a:xfrm>
            <a:off x="6792689" y="3850190"/>
            <a:ext cx="847266" cy="80600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6" name="Ovale 45">
            <a:extLst>
              <a:ext uri="{FF2B5EF4-FFF2-40B4-BE49-F238E27FC236}">
                <a16:creationId xmlns:a16="http://schemas.microsoft.com/office/drawing/2014/main" id="{870D04C8-2ACB-4485-B2F0-E19AE3E02FF5}"/>
              </a:ext>
            </a:extLst>
          </p:cNvPr>
          <p:cNvSpPr/>
          <p:nvPr/>
        </p:nvSpPr>
        <p:spPr>
          <a:xfrm>
            <a:off x="6792689" y="4824523"/>
            <a:ext cx="847266" cy="80600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7" name="Ovale 46">
            <a:extLst>
              <a:ext uri="{FF2B5EF4-FFF2-40B4-BE49-F238E27FC236}">
                <a16:creationId xmlns:a16="http://schemas.microsoft.com/office/drawing/2014/main" id="{19C3480B-D693-4141-A942-8622C410647C}"/>
              </a:ext>
            </a:extLst>
          </p:cNvPr>
          <p:cNvSpPr/>
          <p:nvPr/>
        </p:nvSpPr>
        <p:spPr>
          <a:xfrm>
            <a:off x="6792689" y="5773502"/>
            <a:ext cx="847266" cy="80600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8" name="Rettangolo 47">
            <a:extLst>
              <a:ext uri="{FF2B5EF4-FFF2-40B4-BE49-F238E27FC236}">
                <a16:creationId xmlns:a16="http://schemas.microsoft.com/office/drawing/2014/main" id="{A059D72D-1275-4EF8-A86A-B9247616E0F1}"/>
              </a:ext>
            </a:extLst>
          </p:cNvPr>
          <p:cNvSpPr/>
          <p:nvPr/>
        </p:nvSpPr>
        <p:spPr>
          <a:xfrm>
            <a:off x="1169764" y="881013"/>
            <a:ext cx="4905770" cy="6024612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9" name="Ovale 48">
            <a:extLst>
              <a:ext uri="{FF2B5EF4-FFF2-40B4-BE49-F238E27FC236}">
                <a16:creationId xmlns:a16="http://schemas.microsoft.com/office/drawing/2014/main" id="{8207A15C-92D8-4F26-A11F-93AFBF975D1A}"/>
              </a:ext>
            </a:extLst>
          </p:cNvPr>
          <p:cNvSpPr/>
          <p:nvPr/>
        </p:nvSpPr>
        <p:spPr>
          <a:xfrm>
            <a:off x="1340428" y="951157"/>
            <a:ext cx="847266" cy="80600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0" name="Ovale 49">
            <a:extLst>
              <a:ext uri="{FF2B5EF4-FFF2-40B4-BE49-F238E27FC236}">
                <a16:creationId xmlns:a16="http://schemas.microsoft.com/office/drawing/2014/main" id="{6B12B35F-AA15-4E57-9D0A-3F650551DD5B}"/>
              </a:ext>
            </a:extLst>
          </p:cNvPr>
          <p:cNvSpPr/>
          <p:nvPr/>
        </p:nvSpPr>
        <p:spPr>
          <a:xfrm>
            <a:off x="1386767" y="2487586"/>
            <a:ext cx="847266" cy="80600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1" name="Ovale 50">
            <a:extLst>
              <a:ext uri="{FF2B5EF4-FFF2-40B4-BE49-F238E27FC236}">
                <a16:creationId xmlns:a16="http://schemas.microsoft.com/office/drawing/2014/main" id="{61BB8411-64C3-4001-9770-A5E0615A3389}"/>
              </a:ext>
            </a:extLst>
          </p:cNvPr>
          <p:cNvSpPr/>
          <p:nvPr/>
        </p:nvSpPr>
        <p:spPr>
          <a:xfrm>
            <a:off x="1396625" y="4668001"/>
            <a:ext cx="847266" cy="80600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518FFFFC-4716-4B38-865A-6E628502149D}"/>
              </a:ext>
            </a:extLst>
          </p:cNvPr>
          <p:cNvSpPr txBox="1"/>
          <p:nvPr/>
        </p:nvSpPr>
        <p:spPr>
          <a:xfrm>
            <a:off x="2354760" y="913139"/>
            <a:ext cx="3707033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err="1">
                <a:solidFill>
                  <a:schemeClr val="bg1"/>
                </a:solidFill>
                <a:latin typeface="Raleway" panose="020B0503030101060003" pitchFamily="34" charset="0"/>
              </a:rPr>
              <a:t>Openjobmetis</a:t>
            </a:r>
            <a:endParaRPr lang="it-IT" sz="2400" b="1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bg1"/>
                </a:solidFill>
                <a:latin typeface="Raleway" panose="020B0503030101060003"/>
                <a:cs typeface="Calibri" panose="020F0502020204030204" pitchFamily="34" charset="0"/>
              </a:rPr>
              <a:t>Piattaforma di presentazione candidature ad aziende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bg1"/>
                </a:solidFill>
                <a:latin typeface="Raleway" panose="020B0503030101060003"/>
                <a:cs typeface="Calibri" panose="020F0502020204030204" pitchFamily="34" charset="0"/>
              </a:rPr>
              <a:t>Accesso Fondi UE e </a:t>
            </a:r>
            <a:r>
              <a:rPr lang="it-IT" sz="1600" dirty="0" err="1">
                <a:solidFill>
                  <a:schemeClr val="bg1"/>
                </a:solidFill>
                <a:latin typeface="Raleway" panose="020B0503030101060003"/>
                <a:cs typeface="Calibri" panose="020F0502020204030204" pitchFamily="34" charset="0"/>
              </a:rPr>
              <a:t>Forma.Temp</a:t>
            </a:r>
            <a:r>
              <a:rPr lang="it-IT" sz="1600" dirty="0">
                <a:solidFill>
                  <a:schemeClr val="bg1"/>
                </a:solidFill>
                <a:latin typeface="Raleway" panose="020B0503030101060003"/>
                <a:cs typeface="Calibri" panose="020F0502020204030204" pitchFamily="34" charset="0"/>
              </a:rPr>
              <a:t> sulla formazione</a:t>
            </a:r>
          </a:p>
          <a:p>
            <a:endParaRPr lang="it-IT" sz="2400" b="1" dirty="0">
              <a:solidFill>
                <a:schemeClr val="bg1"/>
              </a:solidFill>
              <a:latin typeface="Raleway" panose="020B0503030101060003" pitchFamily="34" charset="0"/>
            </a:endParaRP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D0B5BDF1-9606-4C4E-810E-6C35F6B7E7C6}"/>
              </a:ext>
            </a:extLst>
          </p:cNvPr>
          <p:cNvSpPr txBox="1"/>
          <p:nvPr/>
        </p:nvSpPr>
        <p:spPr>
          <a:xfrm>
            <a:off x="2306178" y="2522563"/>
            <a:ext cx="37556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chemeClr val="bg1"/>
                </a:solidFill>
                <a:latin typeface="Raleway" panose="020B0503030101060003" pitchFamily="34" charset="0"/>
              </a:rPr>
              <a:t>Mestieri </a:t>
            </a:r>
            <a:endParaRPr lang="it-IT" sz="1400" b="1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bg1"/>
                </a:solidFill>
                <a:latin typeface="Raleway" panose="020B0503030101060003"/>
                <a:cs typeface="Calibri" panose="020F0502020204030204" pitchFamily="34" charset="0"/>
              </a:rPr>
              <a:t>Esecuzione programma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bg1"/>
                </a:solidFill>
                <a:latin typeface="Raleway" panose="020B0503030101060003"/>
                <a:cs typeface="Calibri" panose="020F0502020204030204" pitchFamily="34" charset="0"/>
              </a:rPr>
              <a:t>Identificazione e ingaggio persone socialmente deboli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it-IT" sz="1600" dirty="0">
                <a:solidFill>
                  <a:schemeClr val="bg1"/>
                </a:solidFill>
                <a:latin typeface="Raleway" panose="020B0503030101060003"/>
                <a:cs typeface="Calibri" panose="020F0502020204030204" pitchFamily="34" charset="0"/>
              </a:rPr>
              <a:t>Italiani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it-IT" sz="1600" dirty="0">
                <a:solidFill>
                  <a:schemeClr val="bg1"/>
                </a:solidFill>
                <a:latin typeface="Raleway" panose="020B0503030101060003"/>
                <a:cs typeface="Calibri" panose="020F0502020204030204" pitchFamily="34" charset="0"/>
              </a:rPr>
              <a:t>Immigrati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bg1"/>
                </a:solidFill>
                <a:latin typeface="Raleway" panose="020B0503030101060003"/>
                <a:cs typeface="Calibri" panose="020F0502020204030204" pitchFamily="34" charset="0"/>
              </a:rPr>
              <a:t>Orientamento</a:t>
            </a:r>
          </a:p>
          <a:p>
            <a:endParaRPr lang="it-IT" sz="2400" b="1" dirty="0">
              <a:solidFill>
                <a:schemeClr val="bg1"/>
              </a:solidFill>
              <a:latin typeface="Raleway" panose="020B0503030101060003" pitchFamily="34" charset="0"/>
            </a:endParaRP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F4683C1C-C4BE-4654-A237-4FDA25271F8F}"/>
              </a:ext>
            </a:extLst>
          </p:cNvPr>
          <p:cNvSpPr txBox="1"/>
          <p:nvPr/>
        </p:nvSpPr>
        <p:spPr>
          <a:xfrm>
            <a:off x="2319672" y="4571215"/>
            <a:ext cx="37558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err="1">
                <a:solidFill>
                  <a:schemeClr val="bg1"/>
                </a:solidFill>
                <a:latin typeface="Raleway" panose="020B0503030101060003" pitchFamily="34" charset="0"/>
              </a:rPr>
              <a:t>S.Egidio</a:t>
            </a:r>
            <a:endParaRPr lang="it-IT" sz="2400" b="1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r>
              <a:rPr lang="it-IT" sz="1600" dirty="0">
                <a:solidFill>
                  <a:schemeClr val="bg1"/>
                </a:solidFill>
                <a:latin typeface="Raleway" panose="020B0503030101060003" pitchFamily="34" charset="0"/>
              </a:rPr>
              <a:t>Guida e accompagnamento persone socialmente deboli</a:t>
            </a:r>
          </a:p>
          <a:p>
            <a:endParaRPr lang="it-IT" sz="2400" b="1" dirty="0">
              <a:solidFill>
                <a:schemeClr val="bg1"/>
              </a:solidFill>
              <a:latin typeface="Raleway" panose="020B0503030101060003" pitchFamily="34" charset="0"/>
            </a:endParaRPr>
          </a:p>
        </p:txBody>
      </p:sp>
      <p:pic>
        <p:nvPicPr>
          <p:cNvPr id="58" name="Immagine 57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15571A81-E947-4966-A615-1E81E6E6BF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270" y="4962809"/>
            <a:ext cx="749608" cy="614433"/>
          </a:xfrm>
          <a:prstGeom prst="rect">
            <a:avLst/>
          </a:prstGeom>
        </p:spPr>
      </p:pic>
      <p:pic>
        <p:nvPicPr>
          <p:cNvPr id="60" name="Immagine 59">
            <a:extLst>
              <a:ext uri="{FF2B5EF4-FFF2-40B4-BE49-F238E27FC236}">
                <a16:creationId xmlns:a16="http://schemas.microsoft.com/office/drawing/2014/main" id="{3DEE9C14-4A8A-4264-85B9-A0B809AED37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064" y="2987724"/>
            <a:ext cx="2671564" cy="1037052"/>
          </a:xfrm>
          <a:prstGeom prst="rect">
            <a:avLst/>
          </a:prstGeom>
        </p:spPr>
      </p:pic>
      <p:pic>
        <p:nvPicPr>
          <p:cNvPr id="62" name="Immagine 61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C28346A1-F89A-4DC0-A3B5-B9E608E1547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401" y="732194"/>
            <a:ext cx="2422157" cy="1212446"/>
          </a:xfrm>
          <a:prstGeom prst="rect">
            <a:avLst/>
          </a:prstGeom>
        </p:spPr>
      </p:pic>
      <p:pic>
        <p:nvPicPr>
          <p:cNvPr id="64" name="Immagine 63" descr="Immagine che contiene orologio&#10;&#10;Descrizione generata automaticamente">
            <a:extLst>
              <a:ext uri="{FF2B5EF4-FFF2-40B4-BE49-F238E27FC236}">
                <a16:creationId xmlns:a16="http://schemas.microsoft.com/office/drawing/2014/main" id="{60E365AA-B3A6-4FC2-8FCE-06F1A15914B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554" y="3926910"/>
            <a:ext cx="1041777" cy="848479"/>
          </a:xfrm>
          <a:prstGeom prst="rect">
            <a:avLst/>
          </a:prstGeom>
        </p:spPr>
      </p:pic>
      <p:pic>
        <p:nvPicPr>
          <p:cNvPr id="66" name="Immagine 65" descr="Immagine che contiene oggetto, orologio, segnale&#10;&#10;Descrizione generata automaticamente">
            <a:extLst>
              <a:ext uri="{FF2B5EF4-FFF2-40B4-BE49-F238E27FC236}">
                <a16:creationId xmlns:a16="http://schemas.microsoft.com/office/drawing/2014/main" id="{1718C0B2-01E7-48E4-8D19-A12A0FE8F7F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260"/>
          <a:stretch/>
        </p:blipFill>
        <p:spPr>
          <a:xfrm>
            <a:off x="6871239" y="5838414"/>
            <a:ext cx="754405" cy="707011"/>
          </a:xfrm>
          <a:prstGeom prst="rect">
            <a:avLst/>
          </a:prstGeom>
        </p:spPr>
      </p:pic>
      <p:pic>
        <p:nvPicPr>
          <p:cNvPr id="70" name="Immagine 69">
            <a:extLst>
              <a:ext uri="{FF2B5EF4-FFF2-40B4-BE49-F238E27FC236}">
                <a16:creationId xmlns:a16="http://schemas.microsoft.com/office/drawing/2014/main" id="{0556625D-40EA-4B14-BDCF-194AA76FAEE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941" y="946364"/>
            <a:ext cx="794926" cy="794926"/>
          </a:xfrm>
          <a:prstGeom prst="rect">
            <a:avLst/>
          </a:prstGeom>
        </p:spPr>
      </p:pic>
      <p:pic>
        <p:nvPicPr>
          <p:cNvPr id="74" name="Immagine 73">
            <a:extLst>
              <a:ext uri="{FF2B5EF4-FFF2-40B4-BE49-F238E27FC236}">
                <a16:creationId xmlns:a16="http://schemas.microsoft.com/office/drawing/2014/main" id="{B9965B70-2A36-482C-A2E8-B2B1692DFDFA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243" y="4668001"/>
            <a:ext cx="1147171" cy="627120"/>
          </a:xfrm>
          <a:prstGeom prst="rect">
            <a:avLst/>
          </a:prstGeom>
        </p:spPr>
      </p:pic>
      <p:pic>
        <p:nvPicPr>
          <p:cNvPr id="76" name="Immagine 75" descr="Immagine che contiene volante&#10;&#10;Descrizione generata automaticamente">
            <a:extLst>
              <a:ext uri="{FF2B5EF4-FFF2-40B4-BE49-F238E27FC236}">
                <a16:creationId xmlns:a16="http://schemas.microsoft.com/office/drawing/2014/main" id="{2F907455-4802-4798-A63F-BC9912BC06BF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186" y="1906623"/>
            <a:ext cx="1041776" cy="802614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3BC152CC-F76D-4A2C-83A7-0F005310330C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259" y="2563252"/>
            <a:ext cx="1353303" cy="100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634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86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B3939D81-2EE6-486C-A8DA-0CB0B9E58688}"/>
              </a:ext>
            </a:extLst>
          </p:cNvPr>
          <p:cNvSpPr txBox="1"/>
          <p:nvPr/>
        </p:nvSpPr>
        <p:spPr>
          <a:xfrm>
            <a:off x="1371498" y="1358549"/>
            <a:ext cx="10290415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chemeClr val="bg1"/>
                </a:solidFill>
                <a:latin typeface="Raleway" panose="020B0503030101060003" pitchFamily="34" charset="0"/>
              </a:rPr>
              <a:t>Chi siamo</a:t>
            </a:r>
          </a:p>
          <a:p>
            <a:endParaRPr lang="it-IT" sz="2800" b="1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r>
              <a:rPr lang="it-IT" sz="2800" dirty="0">
                <a:solidFill>
                  <a:schemeClr val="bg1"/>
                </a:solidFill>
                <a:latin typeface="Raleway" panose="020B0503030101060003" pitchFamily="34" charset="0"/>
              </a:rPr>
              <a:t>Siamo un gruppo di cittadini appartenenti al mondo della consulenza aziendale, dell’impresa e del terzo settore, che hanno sentito l’esigenza di passare all’azione mettendo a disposizione le proprie competenze, relazioni e risorse per sviluppare e diffondere un modello di integrazione sociale efficace.</a:t>
            </a:r>
          </a:p>
        </p:txBody>
      </p:sp>
      <p:pic>
        <p:nvPicPr>
          <p:cNvPr id="6" name="Immagine 5" descr="Immagine che contiene portatile, cibo&#10;&#10;Descrizione generata automaticamente">
            <a:extLst>
              <a:ext uri="{FF2B5EF4-FFF2-40B4-BE49-F238E27FC236}">
                <a16:creationId xmlns:a16="http://schemas.microsoft.com/office/drawing/2014/main" id="{7A21597D-007D-49C6-BF8B-212CCE1DBF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924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4955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3011CA45-4388-4209-BAC4-018E246B7E0A}"/>
              </a:ext>
            </a:extLst>
          </p:cNvPr>
          <p:cNvSpPr txBox="1"/>
          <p:nvPr/>
        </p:nvSpPr>
        <p:spPr>
          <a:xfrm>
            <a:off x="3526632" y="3060124"/>
            <a:ext cx="1058941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Perché </a:t>
            </a:r>
            <a:r>
              <a:rPr lang="it-IT" sz="3200" b="1" dirty="0">
                <a:solidFill>
                  <a:prstClr val="black"/>
                </a:solidFill>
                <a:latin typeface="Raleway" panose="020B0503030101060003" pitchFamily="34" charset="0"/>
              </a:rPr>
              <a:t>Extrapulita funziona?</a:t>
            </a:r>
            <a:endParaRPr kumimoji="0" lang="it-IT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pic>
        <p:nvPicPr>
          <p:cNvPr id="8" name="Immagine 7" descr="Immagine che contiene portatile, cibo&#10;&#10;Descrizione generata automaticamente">
            <a:extLst>
              <a:ext uri="{FF2B5EF4-FFF2-40B4-BE49-F238E27FC236}">
                <a16:creationId xmlns:a16="http://schemas.microsoft.com/office/drawing/2014/main" id="{D98875F1-A60F-4893-AD5A-EB73A7BEAC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924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8119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86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B3939D81-2EE6-486C-A8DA-0CB0B9E58688}"/>
              </a:ext>
            </a:extLst>
          </p:cNvPr>
          <p:cNvSpPr txBox="1"/>
          <p:nvPr/>
        </p:nvSpPr>
        <p:spPr>
          <a:xfrm>
            <a:off x="1078129" y="551289"/>
            <a:ext cx="11235891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chemeClr val="bg1"/>
                </a:solidFill>
                <a:latin typeface="Raleway" panose="020B0503030101060003" pitchFamily="34" charset="0"/>
              </a:rPr>
              <a:t>WIN, WIN, WIN, WIN</a:t>
            </a:r>
          </a:p>
          <a:p>
            <a:endParaRPr lang="it-IT" sz="2800" b="1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r>
              <a:rPr lang="it-IT" sz="2000" b="1" dirty="0">
                <a:solidFill>
                  <a:schemeClr val="bg1"/>
                </a:solidFill>
                <a:latin typeface="Raleway" panose="020B0503030101060003" pitchFamily="34" charset="0"/>
              </a:rPr>
              <a:t>Il modello prevede la partecipazione di 4 protagonisti: la persona migrante, la persona italiana in difficoltà, la cittadinanza e le aziende. Per ognuno dei protagonisti partecipare al progetto offre un grande vantaggio. </a:t>
            </a:r>
          </a:p>
          <a:p>
            <a:endParaRPr lang="it-IT" sz="2000" b="1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endParaRPr lang="it-IT" sz="2000" b="1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r>
              <a:rPr lang="it-IT" sz="2000" b="1" dirty="0">
                <a:solidFill>
                  <a:schemeClr val="bg1"/>
                </a:solidFill>
                <a:latin typeface="Raleway" panose="020B0503030101060003" pitchFamily="34" charset="0"/>
              </a:rPr>
              <a:t>«Extrapulita» Infatti risponde ad una strategia </a:t>
            </a:r>
            <a:r>
              <a:rPr lang="it-IT" sz="2000" b="1" dirty="0" err="1">
                <a:solidFill>
                  <a:schemeClr val="bg1"/>
                </a:solidFill>
                <a:latin typeface="Raleway" panose="020B0503030101060003" pitchFamily="34" charset="0"/>
              </a:rPr>
              <a:t>win</a:t>
            </a:r>
            <a:r>
              <a:rPr lang="it-IT" sz="2000" b="1" dirty="0">
                <a:solidFill>
                  <a:schemeClr val="bg1"/>
                </a:solidFill>
                <a:latin typeface="Raleway" panose="020B0503030101060003" pitchFamily="34" charset="0"/>
              </a:rPr>
              <a:t> –</a:t>
            </a:r>
            <a:r>
              <a:rPr lang="it-IT" sz="2000" b="1" dirty="0" err="1">
                <a:solidFill>
                  <a:schemeClr val="bg1"/>
                </a:solidFill>
                <a:latin typeface="Raleway" panose="020B0503030101060003" pitchFamily="34" charset="0"/>
              </a:rPr>
              <a:t>win</a:t>
            </a:r>
            <a:r>
              <a:rPr lang="it-IT" sz="2000" b="1" dirty="0">
                <a:solidFill>
                  <a:schemeClr val="bg1"/>
                </a:solidFill>
                <a:latin typeface="Raleway" panose="020B0503030101060003" pitchFamily="34" charset="0"/>
              </a:rPr>
              <a:t> –</a:t>
            </a:r>
            <a:r>
              <a:rPr lang="it-IT" sz="2000" b="1" dirty="0" err="1">
                <a:solidFill>
                  <a:schemeClr val="bg1"/>
                </a:solidFill>
                <a:latin typeface="Raleway" panose="020B0503030101060003" pitchFamily="34" charset="0"/>
              </a:rPr>
              <a:t>win</a:t>
            </a:r>
            <a:r>
              <a:rPr lang="it-IT" sz="2000" b="1" dirty="0">
                <a:solidFill>
                  <a:schemeClr val="bg1"/>
                </a:solidFill>
                <a:latin typeface="Raleway" panose="020B0503030101060003" pitchFamily="34" charset="0"/>
              </a:rPr>
              <a:t> -</a:t>
            </a:r>
            <a:r>
              <a:rPr lang="it-IT" sz="2000" b="1" dirty="0" err="1">
                <a:solidFill>
                  <a:schemeClr val="bg1"/>
                </a:solidFill>
                <a:latin typeface="Raleway" panose="020B0503030101060003" pitchFamily="34" charset="0"/>
              </a:rPr>
              <a:t>win</a:t>
            </a:r>
            <a:r>
              <a:rPr lang="it-IT" sz="2000" b="1" dirty="0">
                <a:solidFill>
                  <a:schemeClr val="bg1"/>
                </a:solidFill>
                <a:latin typeface="Raleway" panose="020B0503030101060003" pitchFamily="34" charset="0"/>
              </a:rPr>
              <a:t>: </a:t>
            </a:r>
          </a:p>
          <a:p>
            <a:endParaRPr lang="it-IT" sz="2000" b="1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800" b="1" dirty="0">
                <a:solidFill>
                  <a:schemeClr val="bg1"/>
                </a:solidFill>
                <a:latin typeface="Raleway" panose="020B0503030101060003" pitchFamily="34" charset="0"/>
              </a:rPr>
              <a:t>WIN</a:t>
            </a:r>
            <a:r>
              <a:rPr lang="it-IT" sz="2000" b="1" dirty="0">
                <a:solidFill>
                  <a:schemeClr val="bg1"/>
                </a:solidFill>
                <a:latin typeface="Raleway" panose="020B0503030101060003" pitchFamily="34" charset="0"/>
              </a:rPr>
              <a:t> per la persona migrante </a:t>
            </a:r>
            <a:r>
              <a:rPr lang="it-IT" sz="2000" b="1" dirty="0">
                <a:solidFill>
                  <a:schemeClr val="bg1"/>
                </a:solidFill>
                <a:latin typeface="Raleway" panose="020B0503030101060003" pitchFamily="34" charset="0"/>
                <a:sym typeface="Wingdings" panose="05000000000000000000" pitchFamily="2" charset="2"/>
              </a:rPr>
              <a:t> </a:t>
            </a:r>
            <a:r>
              <a:rPr lang="it-IT" sz="2000" dirty="0">
                <a:solidFill>
                  <a:schemeClr val="bg1"/>
                </a:solidFill>
                <a:latin typeface="Raleway" panose="020B0503030101060003" pitchFamily="34" charset="0"/>
                <a:sym typeface="Wingdings" panose="05000000000000000000" pitchFamily="2" charset="2"/>
              </a:rPr>
              <a:t>integrazione, dignità e rispetto</a:t>
            </a:r>
            <a:endParaRPr lang="it-IT" sz="2000" b="1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r>
              <a:rPr lang="it-IT" sz="2000" b="1" dirty="0">
                <a:solidFill>
                  <a:schemeClr val="bg1"/>
                </a:solidFill>
                <a:latin typeface="Raleway" panose="020B0503030101060003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800" b="1" dirty="0">
                <a:solidFill>
                  <a:prstClr val="white"/>
                </a:solidFill>
                <a:latin typeface="Raleway" panose="020B0503030101060003" pitchFamily="34" charset="0"/>
              </a:rPr>
              <a:t>WIN</a:t>
            </a:r>
            <a:r>
              <a:rPr lang="it-IT" sz="2000" b="1" dirty="0">
                <a:solidFill>
                  <a:schemeClr val="bg1"/>
                </a:solidFill>
                <a:latin typeface="Raleway" panose="020B0503030101060003" pitchFamily="34" charset="0"/>
              </a:rPr>
              <a:t> per la persona italiana in difficoltà </a:t>
            </a:r>
            <a:r>
              <a:rPr lang="it-IT" sz="2000" b="1" dirty="0">
                <a:solidFill>
                  <a:schemeClr val="bg1"/>
                </a:solidFill>
                <a:latin typeface="Raleway" panose="020B0503030101060003" pitchFamily="34" charset="0"/>
                <a:sym typeface="Wingdings" panose="05000000000000000000" pitchFamily="2" charset="2"/>
              </a:rPr>
              <a:t> </a:t>
            </a:r>
            <a:r>
              <a:rPr lang="it-IT" sz="2000" dirty="0">
                <a:solidFill>
                  <a:schemeClr val="bg1"/>
                </a:solidFill>
                <a:latin typeface="Raleway" panose="020B0503030101060003" pitchFamily="34" charset="0"/>
                <a:sym typeface="Wingdings" panose="05000000000000000000" pitchFamily="2" charset="2"/>
              </a:rPr>
              <a:t> integrazione, acquisizione competenze</a:t>
            </a:r>
            <a:endParaRPr lang="it-IT" sz="2000" b="1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endParaRPr lang="it-IT" sz="2000" b="1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800" b="1" dirty="0">
                <a:solidFill>
                  <a:prstClr val="white"/>
                </a:solidFill>
                <a:latin typeface="Raleway" panose="020B0503030101060003" pitchFamily="34" charset="0"/>
              </a:rPr>
              <a:t>WIN</a:t>
            </a:r>
            <a:r>
              <a:rPr lang="it-IT" sz="2000" b="1" dirty="0">
                <a:solidFill>
                  <a:schemeClr val="bg1"/>
                </a:solidFill>
                <a:latin typeface="Raleway" panose="020B0503030101060003" pitchFamily="34" charset="0"/>
              </a:rPr>
              <a:t> Per la cittadinanza </a:t>
            </a:r>
            <a:r>
              <a:rPr lang="it-IT" sz="2000" b="1" dirty="0">
                <a:solidFill>
                  <a:schemeClr val="bg1"/>
                </a:solidFill>
                <a:latin typeface="Raleway" panose="020B0503030101060003" pitchFamily="34" charset="0"/>
                <a:sym typeface="Wingdings" panose="05000000000000000000" pitchFamily="2" charset="2"/>
              </a:rPr>
              <a:t> </a:t>
            </a:r>
            <a:r>
              <a:rPr lang="it-IT" sz="2000" dirty="0">
                <a:solidFill>
                  <a:schemeClr val="bg1"/>
                </a:solidFill>
                <a:latin typeface="Raleway" panose="020B0503030101060003" pitchFamily="34" charset="0"/>
                <a:sym typeface="Wingdings" panose="05000000000000000000" pitchFamily="2" charset="2"/>
              </a:rPr>
              <a:t>cura dei quartieri e vivibilità</a:t>
            </a:r>
            <a:endParaRPr lang="it-IT" sz="2000" b="1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endParaRPr lang="it-IT" sz="2000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800" b="1" dirty="0">
                <a:solidFill>
                  <a:prstClr val="white"/>
                </a:solidFill>
                <a:latin typeface="Raleway" panose="020B0503030101060003" pitchFamily="34" charset="0"/>
              </a:rPr>
              <a:t>WIN</a:t>
            </a:r>
            <a:r>
              <a:rPr lang="it-IT" sz="2000" b="1" dirty="0">
                <a:solidFill>
                  <a:schemeClr val="bg1"/>
                </a:solidFill>
                <a:latin typeface="Raleway" panose="020B0503030101060003" pitchFamily="34" charset="0"/>
              </a:rPr>
              <a:t> Per l'azienda </a:t>
            </a:r>
            <a:r>
              <a:rPr lang="it-IT" sz="2000" b="1" dirty="0">
                <a:solidFill>
                  <a:schemeClr val="bg1"/>
                </a:solidFill>
                <a:latin typeface="Raleway" panose="020B0503030101060003" pitchFamily="34" charset="0"/>
                <a:sym typeface="Wingdings" panose="05000000000000000000" pitchFamily="2" charset="2"/>
              </a:rPr>
              <a:t> </a:t>
            </a:r>
            <a:r>
              <a:rPr lang="it-IT" sz="2000" dirty="0">
                <a:solidFill>
                  <a:schemeClr val="bg1"/>
                </a:solidFill>
                <a:latin typeface="Raleway" panose="020B0503030101060003" pitchFamily="34" charset="0"/>
              </a:rPr>
              <a:t>individua e trova risorse rare, formate e validate</a:t>
            </a:r>
            <a:endParaRPr lang="it-IT" sz="1600" dirty="0">
              <a:solidFill>
                <a:schemeClr val="bg1"/>
              </a:solidFill>
              <a:latin typeface="Raleway" panose="020B0503030101060003" pitchFamily="34" charset="0"/>
            </a:endParaRPr>
          </a:p>
        </p:txBody>
      </p:sp>
      <p:pic>
        <p:nvPicPr>
          <p:cNvPr id="7" name="Immagine 6" descr="Immagine che contiene portatile, cibo&#10;&#10;Descrizione generata automaticamente">
            <a:extLst>
              <a:ext uri="{FF2B5EF4-FFF2-40B4-BE49-F238E27FC236}">
                <a16:creationId xmlns:a16="http://schemas.microsoft.com/office/drawing/2014/main" id="{4BE65CF3-85DD-4BA6-BBCE-CF824BD243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924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3137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3011CA45-4388-4209-BAC4-018E246B7E0A}"/>
              </a:ext>
            </a:extLst>
          </p:cNvPr>
          <p:cNvSpPr txBox="1"/>
          <p:nvPr/>
        </p:nvSpPr>
        <p:spPr>
          <a:xfrm>
            <a:off x="3526632" y="3060124"/>
            <a:ext cx="1058941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3200" b="1" dirty="0">
                <a:solidFill>
                  <a:prstClr val="black"/>
                </a:solidFill>
                <a:latin typeface="Raleway" panose="020B0503030101060003" pitchFamily="34" charset="0"/>
              </a:rPr>
              <a:t>Costi, Fondi e Risultati</a:t>
            </a:r>
            <a:endParaRPr kumimoji="0" lang="it-IT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pic>
        <p:nvPicPr>
          <p:cNvPr id="8" name="Immagine 7" descr="Immagine che contiene portatile, cibo&#10;&#10;Descrizione generata automaticamente">
            <a:extLst>
              <a:ext uri="{FF2B5EF4-FFF2-40B4-BE49-F238E27FC236}">
                <a16:creationId xmlns:a16="http://schemas.microsoft.com/office/drawing/2014/main" id="{D98875F1-A60F-4893-AD5A-EB73A7BEAC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924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8023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C4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F57F8600-A62D-4854-BF26-131C7209A83C}"/>
              </a:ext>
            </a:extLst>
          </p:cNvPr>
          <p:cNvSpPr/>
          <p:nvPr/>
        </p:nvSpPr>
        <p:spPr>
          <a:xfrm>
            <a:off x="288758" y="417094"/>
            <a:ext cx="584777" cy="62504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51AB5A48-58BD-45E2-AF8C-4D87BDCF5A06}"/>
              </a:ext>
            </a:extLst>
          </p:cNvPr>
          <p:cNvSpPr/>
          <p:nvPr/>
        </p:nvSpPr>
        <p:spPr>
          <a:xfrm>
            <a:off x="1157159" y="417095"/>
            <a:ext cx="10457326" cy="1411706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00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8A0D6A08-80D1-4371-A2DB-E91DD73037BC}"/>
              </a:ext>
            </a:extLst>
          </p:cNvPr>
          <p:cNvSpPr txBox="1"/>
          <p:nvPr/>
        </p:nvSpPr>
        <p:spPr>
          <a:xfrm rot="16200000">
            <a:off x="-2123788" y="3205224"/>
            <a:ext cx="54601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>
                <a:latin typeface="Raleway" panose="020B0503030101060003" pitchFamily="34" charset="0"/>
              </a:rPr>
              <a:t>I COSTI E I FINANZIAMENTI</a:t>
            </a:r>
          </a:p>
        </p:txBody>
      </p: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08D2441B-C0B4-43DA-88E7-54D9B2053F7F}"/>
              </a:ext>
            </a:extLst>
          </p:cNvPr>
          <p:cNvSpPr txBox="1"/>
          <p:nvPr/>
        </p:nvSpPr>
        <p:spPr>
          <a:xfrm>
            <a:off x="1157159" y="584194"/>
            <a:ext cx="105856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chemeClr val="bg1"/>
                </a:solidFill>
                <a:latin typeface="Raleway" panose="020B0503030101060003" pitchFamily="34" charset="0"/>
              </a:rPr>
              <a:t>Budget di riferimento per città: </a:t>
            </a:r>
          </a:p>
          <a:p>
            <a:r>
              <a:rPr lang="it-IT" sz="2000" b="1" dirty="0">
                <a:solidFill>
                  <a:schemeClr val="bg1"/>
                </a:solidFill>
                <a:latin typeface="Raleway" panose="020B0503030101060003" pitchFamily="34" charset="0"/>
              </a:rPr>
              <a:t>circa EUR 100/120k per gestire ca. 30 persone con rotazione ogni 4 mesi e i capisquadra per 10/12 mesi e per i corsi di formazione</a:t>
            </a:r>
            <a:endParaRPr lang="it-IT" sz="2000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endParaRPr lang="it-IT" sz="2000" dirty="0">
              <a:solidFill>
                <a:schemeClr val="bg1"/>
              </a:solidFill>
              <a:latin typeface="Raleway" panose="020B0503030101060003" pitchFamily="34" charset="0"/>
            </a:endParaRP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D5F5C7BA-53FE-4352-87A6-4ED92E407ACB}"/>
              </a:ext>
            </a:extLst>
          </p:cNvPr>
          <p:cNvSpPr txBox="1"/>
          <p:nvPr/>
        </p:nvSpPr>
        <p:spPr>
          <a:xfrm>
            <a:off x="1092990" y="3869877"/>
            <a:ext cx="1058566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300" b="1" dirty="0">
                <a:latin typeface="Raleway" panose="020B0503030101060003" pitchFamily="34" charset="0"/>
              </a:rPr>
              <a:t>Comune</a:t>
            </a:r>
            <a:r>
              <a:rPr lang="it-IT" sz="2300" dirty="0">
                <a:latin typeface="Raleway" panose="020B0503030101060003" pitchFamily="34" charset="0"/>
              </a:rPr>
              <a:t>: 	Budget propri o di bandi a cui partecipa l’amministrazione o 			l’ente 	in autonomia.</a:t>
            </a:r>
          </a:p>
          <a:p>
            <a:r>
              <a:rPr lang="it-IT" sz="2300" dirty="0">
                <a:latin typeface="Raleway" panose="020B0503030101060003" pitchFamily="34" charset="0"/>
              </a:rPr>
              <a:t/>
            </a:r>
            <a:br>
              <a:rPr lang="it-IT" sz="2300" dirty="0">
                <a:latin typeface="Raleway" panose="020B0503030101060003" pitchFamily="34" charset="0"/>
              </a:rPr>
            </a:br>
            <a:r>
              <a:rPr lang="it-IT" sz="2300" b="1" dirty="0">
                <a:latin typeface="Raleway" panose="020B0503030101060003" pitchFamily="34" charset="0"/>
              </a:rPr>
              <a:t>Bandi</a:t>
            </a:r>
            <a:r>
              <a:rPr lang="it-IT" sz="2300" dirty="0">
                <a:latin typeface="Raleway" panose="020B0503030101060003" pitchFamily="34" charset="0"/>
              </a:rPr>
              <a:t>: 	Extrapulita supporta e coinvolge amministrazioni ed enti in 			bandi nazionali e internazionali.</a:t>
            </a:r>
          </a:p>
          <a:p>
            <a:r>
              <a:rPr lang="it-IT" sz="2300" dirty="0">
                <a:latin typeface="Raleway" panose="020B0503030101060003" pitchFamily="34" charset="0"/>
              </a:rPr>
              <a:t/>
            </a:r>
            <a:br>
              <a:rPr lang="it-IT" sz="2300" dirty="0">
                <a:latin typeface="Raleway" panose="020B0503030101060003" pitchFamily="34" charset="0"/>
              </a:rPr>
            </a:br>
            <a:r>
              <a:rPr lang="it-IT" sz="2300" b="1" dirty="0">
                <a:latin typeface="Raleway" panose="020B0503030101060003" pitchFamily="34" charset="0"/>
              </a:rPr>
              <a:t>Aziende</a:t>
            </a:r>
            <a:r>
              <a:rPr lang="it-IT" sz="2300" dirty="0">
                <a:latin typeface="Raleway" panose="020B0503030101060003" pitchFamily="34" charset="0"/>
              </a:rPr>
              <a:t>: 	Extrapulita supporta le amministrazioni/enti nel fund </a:t>
            </a:r>
            <a:r>
              <a:rPr lang="it-IT" sz="2300" dirty="0" err="1">
                <a:latin typeface="Raleway" panose="020B0503030101060003" pitchFamily="34" charset="0"/>
              </a:rPr>
              <a:t>raising</a:t>
            </a:r>
            <a:r>
              <a:rPr lang="it-IT" sz="2300" dirty="0">
                <a:latin typeface="Raleway" panose="020B0503030101060003" pitchFamily="34" charset="0"/>
              </a:rPr>
              <a:t> 			da aziende.</a:t>
            </a:r>
          </a:p>
          <a:p>
            <a:r>
              <a:rPr lang="it-IT" sz="2400" dirty="0"/>
              <a:t/>
            </a:r>
            <a:br>
              <a:rPr lang="it-IT" sz="2400" dirty="0"/>
            </a:br>
            <a:endParaRPr lang="it-IT" sz="2400" dirty="0">
              <a:latin typeface="Raleway" panose="020B0503030101060003" pitchFamily="34" charset="0"/>
            </a:endParaRPr>
          </a:p>
        </p:txBody>
      </p:sp>
      <p:sp>
        <p:nvSpPr>
          <p:cNvPr id="9" name="Triangolo isoscele 8">
            <a:extLst>
              <a:ext uri="{FF2B5EF4-FFF2-40B4-BE49-F238E27FC236}">
                <a16:creationId xmlns:a16="http://schemas.microsoft.com/office/drawing/2014/main" id="{3A21B9D2-4F13-4AC2-85F0-2D348E9E2B64}"/>
              </a:ext>
            </a:extLst>
          </p:cNvPr>
          <p:cNvSpPr/>
          <p:nvPr/>
        </p:nvSpPr>
        <p:spPr>
          <a:xfrm flipV="1">
            <a:off x="2853160" y="2399332"/>
            <a:ext cx="6706535" cy="644419"/>
          </a:xfrm>
          <a:prstGeom prst="triangle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7610AB70-EBE8-45A0-A5D9-0E1EA4BD6FB4}"/>
              </a:ext>
            </a:extLst>
          </p:cNvPr>
          <p:cNvSpPr txBox="1"/>
          <p:nvPr/>
        </p:nvSpPr>
        <p:spPr>
          <a:xfrm>
            <a:off x="5767845" y="252482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="1" dirty="0">
                <a:solidFill>
                  <a:prstClr val="white"/>
                </a:solidFill>
                <a:latin typeface="Raleway" panose="020B0503030101060003" pitchFamily="34" charset="0"/>
              </a:rPr>
              <a:t>FONTI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4279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C4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C1A883EE-F31A-434C-9C2C-C24FAA3A709F}"/>
              </a:ext>
            </a:extLst>
          </p:cNvPr>
          <p:cNvSpPr txBox="1"/>
          <p:nvPr/>
        </p:nvSpPr>
        <p:spPr>
          <a:xfrm>
            <a:off x="302954" y="190699"/>
            <a:ext cx="832150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latin typeface="Raleway" panose="020B0503030101060003" pitchFamily="34" charset="0"/>
              </a:rPr>
              <a:t>I RISULTATI</a:t>
            </a:r>
          </a:p>
          <a:p>
            <a:r>
              <a:rPr lang="it-IT" b="1" dirty="0">
                <a:latin typeface="Raleway" panose="020B0503030101060003" pitchFamily="34" charset="0"/>
              </a:rPr>
              <a:t>Il contributo di </a:t>
            </a:r>
            <a:r>
              <a:rPr lang="it-IT" b="1" dirty="0" err="1">
                <a:latin typeface="Raleway" panose="020B0503030101060003" pitchFamily="34" charset="0"/>
              </a:rPr>
              <a:t>Extrapulita</a:t>
            </a:r>
            <a:r>
              <a:rPr lang="it-IT" b="1" dirty="0">
                <a:latin typeface="Raleway" panose="020B0503030101060003" pitchFamily="34" charset="0"/>
              </a:rPr>
              <a:t> – Approccio sperimentato (Dati a gennaio 2020)</a:t>
            </a:r>
            <a:endParaRPr lang="it-IT" sz="2800" b="1" dirty="0">
              <a:latin typeface="Raleway" panose="020B0503030101060003" pitchFamily="34" charset="0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285C2B7F-EF1D-44E8-8152-F93226943ED3}"/>
              </a:ext>
            </a:extLst>
          </p:cNvPr>
          <p:cNvSpPr/>
          <p:nvPr/>
        </p:nvSpPr>
        <p:spPr>
          <a:xfrm>
            <a:off x="302954" y="1125719"/>
            <a:ext cx="5126424" cy="467681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latin typeface="Raleway" panose="020B0503030101060003" pitchFamily="34" charset="0"/>
              </a:rPr>
              <a:t>REALIZZAZIONI IN ESSERE*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E0456B5D-42D7-4665-9A3C-2149E5660A80}"/>
              </a:ext>
            </a:extLst>
          </p:cNvPr>
          <p:cNvSpPr/>
          <p:nvPr/>
        </p:nvSpPr>
        <p:spPr>
          <a:xfrm>
            <a:off x="6095999" y="1125719"/>
            <a:ext cx="5727512" cy="467681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latin typeface="Raleway" panose="020B0503030101060003" pitchFamily="34" charset="0"/>
              </a:rPr>
              <a:t>SVILUPPI IN CORSO</a:t>
            </a:r>
          </a:p>
        </p:txBody>
      </p:sp>
      <p:graphicFrame>
        <p:nvGraphicFramePr>
          <p:cNvPr id="2" name="Tabella 2">
            <a:extLst>
              <a:ext uri="{FF2B5EF4-FFF2-40B4-BE49-F238E27FC236}">
                <a16:creationId xmlns:a16="http://schemas.microsoft.com/office/drawing/2014/main" id="{F30826CA-6F5D-4394-B760-E5EFB6FCBF44}"/>
              </a:ext>
            </a:extLst>
          </p:cNvPr>
          <p:cNvGraphicFramePr>
            <a:graphicFrameLocks noGrp="1"/>
          </p:cNvGraphicFramePr>
          <p:nvPr/>
        </p:nvGraphicFramePr>
        <p:xfrm>
          <a:off x="302953" y="1866029"/>
          <a:ext cx="5126424" cy="35864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413552">
                  <a:extLst>
                    <a:ext uri="{9D8B030D-6E8A-4147-A177-3AD203B41FA5}">
                      <a16:colId xmlns:a16="http://schemas.microsoft.com/office/drawing/2014/main" val="1677095298"/>
                    </a:ext>
                  </a:extLst>
                </a:gridCol>
                <a:gridCol w="1149660">
                  <a:extLst>
                    <a:ext uri="{9D8B030D-6E8A-4147-A177-3AD203B41FA5}">
                      <a16:colId xmlns:a16="http://schemas.microsoft.com/office/drawing/2014/main" val="2819403546"/>
                    </a:ext>
                  </a:extLst>
                </a:gridCol>
                <a:gridCol w="1281606">
                  <a:extLst>
                    <a:ext uri="{9D8B030D-6E8A-4147-A177-3AD203B41FA5}">
                      <a16:colId xmlns:a16="http://schemas.microsoft.com/office/drawing/2014/main" val="4234312649"/>
                    </a:ext>
                  </a:extLst>
                </a:gridCol>
                <a:gridCol w="1281606">
                  <a:extLst>
                    <a:ext uri="{9D8B030D-6E8A-4147-A177-3AD203B41FA5}">
                      <a16:colId xmlns:a16="http://schemas.microsoft.com/office/drawing/2014/main" val="15666510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it-IT" dirty="0">
                        <a:latin typeface="Raleway" panose="020B0503030101060003" pitchFamily="34" charset="0"/>
                      </a:endParaRPr>
                    </a:p>
                  </a:txBody>
                  <a:tcPr>
                    <a:solidFill>
                      <a:srgbClr val="EEC43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Raleway" panose="020B0503030101060003" pitchFamily="34" charset="0"/>
                        </a:rPr>
                        <a:t>Ore lavorate «cura del bello» e pulizia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Raleway" panose="020B0503030101060003" pitchFamily="34" charset="0"/>
                        </a:rPr>
                        <a:t>Risorse coinvolte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Raleway" panose="020B0503030101060003" pitchFamily="34" charset="0"/>
                        </a:rPr>
                        <a:t>Risorse formate e assunte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67462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b="1" dirty="0">
                          <a:latin typeface="Raleway" panose="020B0503030101060003" pitchFamily="34" charset="0"/>
                        </a:rPr>
                        <a:t>Milano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Raleway" panose="020B0503030101060003" pitchFamily="34" charset="0"/>
                        </a:rPr>
                        <a:t>40k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Raleway" panose="020B0503030101060003" pitchFamily="34" charset="0"/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Raleway" panose="020B0503030101060003" pitchFamily="34" charset="0"/>
                        </a:rPr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04210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b="1" dirty="0">
                          <a:latin typeface="Raleway" panose="020B0503030101060003" pitchFamily="34" charset="0"/>
                        </a:rPr>
                        <a:t>Parma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Raleway" panose="020B0503030101060003" pitchFamily="34" charset="0"/>
                        </a:rPr>
                        <a:t>25k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Raleway" panose="020B0503030101060003" pitchFamily="34" charset="0"/>
                        </a:rPr>
                        <a:t>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Raleway" panose="020B0503030101060003" pitchFamily="34" charset="0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33361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b="1" dirty="0">
                          <a:latin typeface="Raleway" panose="020B0503030101060003" pitchFamily="34" charset="0"/>
                        </a:rPr>
                        <a:t>Modena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Raleway" panose="020B0503030101060003" pitchFamily="34" charset="0"/>
                        </a:rPr>
                        <a:t>35k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Raleway" panose="020B0503030101060003" pitchFamily="34" charset="0"/>
                        </a:rPr>
                        <a:t>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Raleway" panose="020B0503030101060003" pitchFamily="34" charset="0"/>
                        </a:rPr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04893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b="1" dirty="0">
                          <a:latin typeface="Raleway" panose="020B0503030101060003" pitchFamily="34" charset="0"/>
                        </a:rPr>
                        <a:t>Formigine (MO)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Raleway" panose="020B0503030101060003" pitchFamily="34" charset="0"/>
                        </a:rPr>
                        <a:t>20k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Raleway" panose="020B0503030101060003" pitchFamily="34" charset="0"/>
                        </a:rPr>
                        <a:t>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Raleway" panose="020B0503030101060003" pitchFamily="34" charset="0"/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59850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b="1" dirty="0">
                          <a:latin typeface="Raleway" panose="020B0503030101060003" pitchFamily="34" charset="0"/>
                        </a:rPr>
                        <a:t>Totale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>
                          <a:latin typeface="Raleway" panose="020B0503030101060003" pitchFamily="34" charset="0"/>
                        </a:rPr>
                        <a:t>120k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>
                          <a:latin typeface="Raleway" panose="020B0503030101060003" pitchFamily="34" charset="0"/>
                        </a:rPr>
                        <a:t>343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>
                          <a:latin typeface="Raleway" panose="020B0503030101060003" pitchFamily="34" charset="0"/>
                        </a:rPr>
                        <a:t>69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0869880"/>
                  </a:ext>
                </a:extLst>
              </a:tr>
            </a:tbl>
          </a:graphicData>
        </a:graphic>
      </p:graphicFrame>
      <p:graphicFrame>
        <p:nvGraphicFramePr>
          <p:cNvPr id="4" name="Tabella 9">
            <a:extLst>
              <a:ext uri="{FF2B5EF4-FFF2-40B4-BE49-F238E27FC236}">
                <a16:creationId xmlns:a16="http://schemas.microsoft.com/office/drawing/2014/main" id="{E4B304B0-DA7B-44A3-9B74-DE2F474A6029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1866029"/>
          <a:ext cx="5727512" cy="4445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863756">
                  <a:extLst>
                    <a:ext uri="{9D8B030D-6E8A-4147-A177-3AD203B41FA5}">
                      <a16:colId xmlns:a16="http://schemas.microsoft.com/office/drawing/2014/main" val="654217205"/>
                    </a:ext>
                  </a:extLst>
                </a:gridCol>
                <a:gridCol w="2863756">
                  <a:extLst>
                    <a:ext uri="{9D8B030D-6E8A-4147-A177-3AD203B41FA5}">
                      <a16:colId xmlns:a16="http://schemas.microsoft.com/office/drawing/2014/main" val="41040018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sz="1800" dirty="0">
                          <a:latin typeface="Raleway" panose="020B0503030101060003" pitchFamily="34" charset="0"/>
                        </a:rPr>
                        <a:t>Aggiornamenti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it-IT" sz="1800">
                        <a:latin typeface="Raleway" panose="020B05030301010600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98697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800" b="1" dirty="0">
                          <a:latin typeface="Raleway" panose="020B0503030101060003" pitchFamily="34" charset="0"/>
                        </a:rPr>
                        <a:t>Firenze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500" dirty="0">
                          <a:latin typeface="Raleway" panose="020B0503030101060003" pitchFamily="34" charset="0"/>
                        </a:rPr>
                        <a:t>Formalizzata alleanza strategica con «Angeli del bello» (3500 volontari per «cura del bello»). Lavoreremo insieme «Angeli del bello per città </a:t>
                      </a:r>
                      <a:r>
                        <a:rPr lang="it-IT" sz="1500" dirty="0" err="1">
                          <a:latin typeface="Raleway" panose="020B0503030101060003" pitchFamily="34" charset="0"/>
                        </a:rPr>
                        <a:t>Extrapulita</a:t>
                      </a:r>
                      <a:r>
                        <a:rPr lang="it-IT" sz="1500" dirty="0">
                          <a:latin typeface="Raleway" panose="020B0503030101060003" pitchFamily="34" charset="0"/>
                        </a:rPr>
                        <a:t>». Territorio gestito in maniera coordinata da squadre </a:t>
                      </a:r>
                      <a:r>
                        <a:rPr lang="it-IT" sz="1500" dirty="0" err="1">
                          <a:latin typeface="Raleway" panose="020B0503030101060003" pitchFamily="34" charset="0"/>
                        </a:rPr>
                        <a:t>Extrapulita</a:t>
                      </a:r>
                      <a:r>
                        <a:rPr lang="it-IT" sz="1500" dirty="0">
                          <a:latin typeface="Raleway" panose="020B0503030101060003" pitchFamily="34" charset="0"/>
                        </a:rPr>
                        <a:t> e cittadini)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0935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800" b="1" dirty="0">
                          <a:latin typeface="Raleway" panose="020B0503030101060003" pitchFamily="34" charset="0"/>
                        </a:rPr>
                        <a:t>Roma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500" dirty="0">
                          <a:latin typeface="Raleway" panose="020B0503030101060003" pitchFamily="34" charset="0"/>
                        </a:rPr>
                        <a:t>In discussione progetto Roma </a:t>
                      </a:r>
                      <a:r>
                        <a:rPr lang="it-IT" sz="1500" dirty="0" err="1">
                          <a:latin typeface="Raleway" panose="020B0503030101060003" pitchFamily="34" charset="0"/>
                        </a:rPr>
                        <a:t>Extrapulita</a:t>
                      </a:r>
                      <a:r>
                        <a:rPr lang="it-IT" sz="1500" dirty="0">
                          <a:latin typeface="Raleway" panose="020B0503030101060003" pitchFamily="34" charset="0"/>
                        </a:rPr>
                        <a:t> con Caritas Roma e Comitato cittadini locale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58893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800" b="1" dirty="0">
                          <a:latin typeface="Raleway" panose="020B0503030101060003" pitchFamily="34" charset="0"/>
                        </a:rPr>
                        <a:t>Napoli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500" dirty="0">
                          <a:latin typeface="Raleway" panose="020B0503030101060003" pitchFamily="34" charset="0"/>
                        </a:rPr>
                        <a:t>Progetto Napoli </a:t>
                      </a:r>
                      <a:r>
                        <a:rPr lang="it-IT" sz="1500" dirty="0" err="1">
                          <a:latin typeface="Raleway" panose="020B0503030101060003" pitchFamily="34" charset="0"/>
                        </a:rPr>
                        <a:t>Extrapulita</a:t>
                      </a:r>
                      <a:r>
                        <a:rPr lang="it-IT" sz="1500" dirty="0">
                          <a:latin typeface="Raleway" panose="020B0503030101060003" pitchFamily="34" charset="0"/>
                        </a:rPr>
                        <a:t> approvato da giunta in attesa di finanziamento da Fondazione con il sud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0326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800" b="1" dirty="0">
                          <a:latin typeface="Raleway" panose="020B0503030101060003" pitchFamily="34" charset="0"/>
                        </a:rPr>
                        <a:t>Palermo, Bologna, Torino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500" dirty="0">
                          <a:latin typeface="Raleway" panose="020B0503030101060003" pitchFamily="34" charset="0"/>
                        </a:rPr>
                        <a:t>Vari contatti in corso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804253"/>
                  </a:ext>
                </a:extLst>
              </a:tr>
            </a:tbl>
          </a:graphicData>
        </a:graphic>
      </p:graphicFrame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C93B5329-60FD-4A1E-9C9E-7B44E6B15DBC}"/>
              </a:ext>
            </a:extLst>
          </p:cNvPr>
          <p:cNvSpPr txBox="1"/>
          <p:nvPr/>
        </p:nvSpPr>
        <p:spPr>
          <a:xfrm>
            <a:off x="302953" y="5702303"/>
            <a:ext cx="52302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atin typeface="Raleway" panose="020B0503030101060003" pitchFamily="34" charset="0"/>
              </a:rPr>
              <a:t>Il tasso di conversione in persone formate e assunte dalle aziende da quelle coinvolte nel programma è di circa il 20%</a:t>
            </a:r>
            <a:endParaRPr lang="it-IT" sz="2800" b="1" dirty="0">
              <a:latin typeface="Raleway" panose="020B0503030101060003" pitchFamily="34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987F40A-68BC-4FB2-995C-A3B21C0D4C63}"/>
              </a:ext>
            </a:extLst>
          </p:cNvPr>
          <p:cNvSpPr txBox="1"/>
          <p:nvPr/>
        </p:nvSpPr>
        <p:spPr>
          <a:xfrm>
            <a:off x="232998" y="6625633"/>
            <a:ext cx="33198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latin typeface="Raleway" panose="020B0503030101060003" pitchFamily="34" charset="0"/>
              </a:rPr>
              <a:t>*Alcuni dati sono in evoluzione</a:t>
            </a:r>
          </a:p>
        </p:txBody>
      </p:sp>
    </p:spTree>
    <p:extLst>
      <p:ext uri="{BB962C8B-B14F-4D97-AF65-F5344CB8AC3E}">
        <p14:creationId xmlns:p14="http://schemas.microsoft.com/office/powerpoint/2010/main" val="29161901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corriere della sera logo">
            <a:extLst>
              <a:ext uri="{FF2B5EF4-FFF2-40B4-BE49-F238E27FC236}">
                <a16:creationId xmlns:a16="http://schemas.microsoft.com/office/drawing/2014/main" id="{E4BA3E60-4E7F-4726-A7F5-5AC9C51F9E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482" y="-75654"/>
            <a:ext cx="2387129" cy="2387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C1A883EE-F31A-434C-9C2C-C24FAA3A709F}"/>
              </a:ext>
            </a:extLst>
          </p:cNvPr>
          <p:cNvSpPr txBox="1"/>
          <p:nvPr/>
        </p:nvSpPr>
        <p:spPr>
          <a:xfrm>
            <a:off x="1457986" y="222578"/>
            <a:ext cx="27863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latin typeface="Raleway" panose="020B0503030101060003" pitchFamily="34" charset="0"/>
              </a:rPr>
              <a:t>DICONO DI NOI</a:t>
            </a:r>
          </a:p>
        </p:txBody>
      </p:sp>
      <p:pic>
        <p:nvPicPr>
          <p:cNvPr id="7" name="Immagine 6" descr="Immagine che contiene portatile, cibo&#10;&#10;Descrizione generata automaticamente">
            <a:extLst>
              <a:ext uri="{FF2B5EF4-FFF2-40B4-BE49-F238E27FC236}">
                <a16:creationId xmlns:a16="http://schemas.microsoft.com/office/drawing/2014/main" id="{DAD095E7-0C64-431C-82CC-867D808819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924800" cy="685800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07D0B371-49C1-4D87-B0DE-5CC21D37B9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684" y="208707"/>
            <a:ext cx="6125430" cy="428685"/>
          </a:xfrm>
          <a:prstGeom prst="rect">
            <a:avLst/>
          </a:prstGeom>
        </p:spPr>
      </p:pic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4A9053F6-2B0C-47B6-9C52-DCCA68E29F90}"/>
              </a:ext>
            </a:extLst>
          </p:cNvPr>
          <p:cNvSpPr txBox="1"/>
          <p:nvPr/>
        </p:nvSpPr>
        <p:spPr>
          <a:xfrm>
            <a:off x="9695573" y="484188"/>
            <a:ext cx="2114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Raleway" panose="020B0503030101060003" pitchFamily="34" charset="0"/>
              </a:rPr>
              <a:t>Corriere della sera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10D3209B-4FEB-4849-9947-3506DB572187}"/>
              </a:ext>
            </a:extLst>
          </p:cNvPr>
          <p:cNvSpPr txBox="1"/>
          <p:nvPr/>
        </p:nvSpPr>
        <p:spPr>
          <a:xfrm>
            <a:off x="1220108" y="3954140"/>
            <a:ext cx="1372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Raleway" panose="020B0503030101060003" pitchFamily="34" charset="0"/>
              </a:rPr>
              <a:t>AdnKronos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4ABD575D-DB60-4BCC-9C24-94822EC191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4337" y="1282268"/>
            <a:ext cx="4321788" cy="1580267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A06A85F2-6B6B-405D-B652-537D1B3CF4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4925" y="886807"/>
            <a:ext cx="6838950" cy="2999636"/>
          </a:xfrm>
          <a:prstGeom prst="rect">
            <a:avLst/>
          </a:prstGeom>
        </p:spPr>
      </p:pic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78AEF244-E935-4D96-9598-ABACCDBDC5BC}"/>
              </a:ext>
            </a:extLst>
          </p:cNvPr>
          <p:cNvSpPr txBox="1"/>
          <p:nvPr/>
        </p:nvSpPr>
        <p:spPr>
          <a:xfrm>
            <a:off x="5693031" y="1918184"/>
            <a:ext cx="1048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Raleway" panose="020B0503030101060003" pitchFamily="34" charset="0"/>
              </a:rPr>
              <a:t>Il giorno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77F2C85C-D24E-4407-B91B-AD8CFFDEB8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09974" y="2022992"/>
            <a:ext cx="4424363" cy="3294738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DEE7D7AB-0083-4F26-9EFA-3B568A58974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6700" y="3162101"/>
            <a:ext cx="2971800" cy="3222297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87E6A156-42BF-4368-8276-0F3E6D831D3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66742" y="1918184"/>
            <a:ext cx="1550470" cy="4972847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975D2246-49AA-41B4-96F2-1EFD2EB3C7A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64002" y="3581007"/>
            <a:ext cx="3714750" cy="27432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E356656C-08E7-4385-997C-EAE495CC9DE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54077" y="5600500"/>
            <a:ext cx="3666596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4615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3011CA45-4388-4209-BAC4-018E246B7E0A}"/>
              </a:ext>
            </a:extLst>
          </p:cNvPr>
          <p:cNvSpPr txBox="1"/>
          <p:nvPr/>
        </p:nvSpPr>
        <p:spPr>
          <a:xfrm>
            <a:off x="4926807" y="2955349"/>
            <a:ext cx="1058941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 Fondatori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pic>
        <p:nvPicPr>
          <p:cNvPr id="8" name="Immagine 7" descr="Immagine che contiene portatile, cibo&#10;&#10;Descrizione generata automaticamente">
            <a:extLst>
              <a:ext uri="{FF2B5EF4-FFF2-40B4-BE49-F238E27FC236}">
                <a16:creationId xmlns:a16="http://schemas.microsoft.com/office/drawing/2014/main" id="{D98875F1-A60F-4893-AD5A-EB73A7BEAC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924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4129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0B177676-8BFF-4AEE-8EFF-60B16FF446ED}"/>
              </a:ext>
            </a:extLst>
          </p:cNvPr>
          <p:cNvSpPr txBox="1"/>
          <p:nvPr/>
        </p:nvSpPr>
        <p:spPr>
          <a:xfrm>
            <a:off x="2291260" y="585768"/>
            <a:ext cx="9320463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it-IT" sz="1400" b="1" dirty="0">
                <a:latin typeface="Raleway" panose="020B0503030101060003" pitchFamily="34" charset="0"/>
              </a:rPr>
              <a:t>Roberto De Micco, presidente di “</a:t>
            </a:r>
            <a:r>
              <a:rPr lang="it-IT" sz="1400" b="1" dirty="0" err="1">
                <a:latin typeface="Raleway" panose="020B0503030101060003" pitchFamily="34" charset="0"/>
              </a:rPr>
              <a:t>Extrapulita</a:t>
            </a:r>
            <a:r>
              <a:rPr lang="it-IT" sz="1400" b="1" dirty="0">
                <a:latin typeface="Raleway" panose="020B0503030101060003" pitchFamily="34" charset="0"/>
              </a:rPr>
              <a:t>”. </a:t>
            </a:r>
            <a:r>
              <a:rPr lang="it-IT" sz="1400" dirty="0">
                <a:latin typeface="Raleway" panose="020B0503030101060003" pitchFamily="34" charset="0"/>
              </a:rPr>
              <a:t>Lunga esperienza di dirigente IBM: Direttore Amministrativo e Finanziario di IBM Portogallo , Direttore Strategie e Pianificazione di IBM Italia , rappresentante italiano presso IBM International Product Marketing , USA. </a:t>
            </a:r>
            <a:r>
              <a:rPr lang="it-IT" sz="1400" dirty="0" err="1">
                <a:latin typeface="Raleway" panose="020B0503030101060003" pitchFamily="34" charset="0"/>
              </a:rPr>
              <a:t>CdA</a:t>
            </a:r>
            <a:r>
              <a:rPr lang="it-IT" sz="1400" dirty="0">
                <a:latin typeface="Raleway" panose="020B0503030101060003" pitchFamily="34" charset="0"/>
              </a:rPr>
              <a:t> “Centro Medico Santagostino”. Ideatore e promotore di “</a:t>
            </a:r>
            <a:r>
              <a:rPr lang="it-IT" sz="1400" dirty="0" err="1">
                <a:latin typeface="Raleway" panose="020B0503030101060003" pitchFamily="34" charset="0"/>
              </a:rPr>
              <a:t>Extrapulita</a:t>
            </a:r>
            <a:r>
              <a:rPr lang="it-IT" sz="1400" dirty="0">
                <a:latin typeface="Raleway" panose="020B0503030101060003" pitchFamily="34" charset="0"/>
              </a:rPr>
              <a:t>“.</a:t>
            </a:r>
          </a:p>
          <a:p>
            <a:pPr fontAlgn="base"/>
            <a:endParaRPr lang="it-IT" sz="1200" b="1" dirty="0">
              <a:latin typeface="Raleway" panose="020B0503030101060003" pitchFamily="34" charset="0"/>
            </a:endParaRPr>
          </a:p>
          <a:p>
            <a:pPr fontAlgn="base"/>
            <a:r>
              <a:rPr lang="it-IT" sz="1400" b="1" dirty="0">
                <a:latin typeface="Raleway" panose="020B0503030101060003" pitchFamily="34" charset="0"/>
              </a:rPr>
              <a:t>Luciano Balbo, Fondatore e Presidente di Oltre Venture</a:t>
            </a:r>
            <a:r>
              <a:rPr lang="it-IT" sz="1400" dirty="0">
                <a:latin typeface="Raleway" panose="020B0503030101060003" pitchFamily="34" charset="0"/>
              </a:rPr>
              <a:t>, il primo fondo italiano di venture capital sociale. Fondatore e Presidente del Centro Medico Santagostino. Dirigente del Gruppo </a:t>
            </a:r>
            <a:r>
              <a:rPr lang="it-IT" sz="1400" dirty="0" err="1">
                <a:latin typeface="Raleway" panose="020B0503030101060003" pitchFamily="34" charset="0"/>
              </a:rPr>
              <a:t>Techint</a:t>
            </a:r>
            <a:r>
              <a:rPr lang="it-IT" sz="1400" dirty="0">
                <a:latin typeface="Raleway" panose="020B0503030101060003" pitchFamily="34" charset="0"/>
              </a:rPr>
              <a:t>, e poi Direttore Generale di </a:t>
            </a:r>
            <a:r>
              <a:rPr lang="it-IT" sz="1400" dirty="0" err="1">
                <a:latin typeface="Raleway" panose="020B0503030101060003" pitchFamily="34" charset="0"/>
              </a:rPr>
              <a:t>Finnova</a:t>
            </a:r>
            <a:r>
              <a:rPr lang="it-IT" sz="1400" dirty="0">
                <a:latin typeface="Raleway" panose="020B0503030101060003" pitchFamily="34" charset="0"/>
              </a:rPr>
              <a:t>, la prima società italiana di venture capital. Ha fondato B&amp;S Private Equity, società leader in Italia nel settore del Management Buy-Out/Buy-In della quale è stato Presidente.</a:t>
            </a:r>
          </a:p>
          <a:p>
            <a:pPr fontAlgn="base"/>
            <a:endParaRPr lang="it-IT" sz="1200" b="1" dirty="0">
              <a:latin typeface="Raleway" panose="020B0503030101060003" pitchFamily="34" charset="0"/>
            </a:endParaRPr>
          </a:p>
          <a:p>
            <a:pPr fontAlgn="base"/>
            <a:r>
              <a:rPr lang="it-IT" sz="1400" b="1" dirty="0">
                <a:latin typeface="Raleway" panose="020B0503030101060003" pitchFamily="34" charset="0"/>
              </a:rPr>
              <a:t>Giovanni Carrara, presidente “Consorzio Farsi Prossimo”</a:t>
            </a:r>
            <a:r>
              <a:rPr lang="it-IT" sz="1400" dirty="0">
                <a:latin typeface="Raleway" panose="020B0503030101060003" pitchFamily="34" charset="0"/>
              </a:rPr>
              <a:t>.  Promosso da Caritas Ambrosiana si propone di agire per alleviare le sofferenze derivanti dalle diverse forme di disagio sociale della nostra società e per restituire alle persone la dignità perduta, ispirandosi ai principi della Caritas.</a:t>
            </a:r>
          </a:p>
          <a:p>
            <a:pPr fontAlgn="base"/>
            <a:endParaRPr lang="it-IT" sz="1200" b="1" dirty="0">
              <a:latin typeface="Raleway" panose="020B0503030101060003" pitchFamily="34" charset="0"/>
            </a:endParaRPr>
          </a:p>
          <a:p>
            <a:pPr fontAlgn="base"/>
            <a:r>
              <a:rPr lang="it-IT" sz="1400" b="1" dirty="0">
                <a:latin typeface="Raleway" panose="020B0503030101060003" pitchFamily="34" charset="0"/>
              </a:rPr>
              <a:t>Francois de </a:t>
            </a:r>
            <a:r>
              <a:rPr lang="it-IT" sz="1400" b="1" dirty="0" err="1">
                <a:latin typeface="Raleway" panose="020B0503030101060003" pitchFamily="34" charset="0"/>
              </a:rPr>
              <a:t>Brabant</a:t>
            </a:r>
            <a:r>
              <a:rPr lang="it-IT" sz="1400" b="1" dirty="0">
                <a:latin typeface="Raleway" panose="020B0503030101060003" pitchFamily="34" charset="0"/>
              </a:rPr>
              <a:t>, organizzatore di </a:t>
            </a:r>
            <a:r>
              <a:rPr lang="it-IT" sz="1400" b="1" dirty="0" err="1">
                <a:latin typeface="Raleway" panose="020B0503030101060003" pitchFamily="34" charset="0"/>
              </a:rPr>
              <a:t>TEDx</a:t>
            </a:r>
            <a:r>
              <a:rPr lang="it-IT" sz="1400" b="1" dirty="0">
                <a:latin typeface="Raleway" panose="020B0503030101060003" pitchFamily="34" charset="0"/>
              </a:rPr>
              <a:t> Milano</a:t>
            </a:r>
            <a:r>
              <a:rPr lang="it-IT" sz="1400" dirty="0">
                <a:latin typeface="Raleway" panose="020B0503030101060003" pitchFamily="34" charset="0"/>
              </a:rPr>
              <a:t>. Da oltre 30 anni punto di riferimento su telecomunicazioni e ICT. Fondatore di </a:t>
            </a:r>
            <a:r>
              <a:rPr lang="it-IT" sz="1400" dirty="0" err="1">
                <a:latin typeface="Raleway" panose="020B0503030101060003" pitchFamily="34" charset="0"/>
              </a:rPr>
              <a:t>Reseau</a:t>
            </a:r>
            <a:r>
              <a:rPr lang="it-IT" sz="1400" dirty="0">
                <a:latin typeface="Raleway" panose="020B0503030101060003" pitchFamily="34" charset="0"/>
              </a:rPr>
              <a:t> e poi responsabile strategie del gruppo Telecom Italia. Ha fondato la società di consulenza </a:t>
            </a:r>
            <a:r>
              <a:rPr lang="it-IT" sz="1400" dirty="0" err="1">
                <a:latin typeface="Raleway" panose="020B0503030101060003" pitchFamily="34" charset="0"/>
              </a:rPr>
              <a:t>Between</a:t>
            </a:r>
            <a:r>
              <a:rPr lang="it-IT" sz="1400" dirty="0">
                <a:latin typeface="Raleway" panose="020B0503030101060003" pitchFamily="34" charset="0"/>
              </a:rPr>
              <a:t> , in seguito acquisita da Ernst &amp; Young. </a:t>
            </a:r>
          </a:p>
          <a:p>
            <a:pPr fontAlgn="base"/>
            <a:endParaRPr lang="it-IT" sz="1200" b="1" dirty="0">
              <a:latin typeface="Raleway" panose="020B0503030101060003" pitchFamily="34" charset="0"/>
            </a:endParaRPr>
          </a:p>
          <a:p>
            <a:pPr fontAlgn="base"/>
            <a:r>
              <a:rPr lang="it-IT" sz="1400" b="1" dirty="0">
                <a:latin typeface="Raleway" panose="020B0503030101060003" pitchFamily="34" charset="0"/>
              </a:rPr>
              <a:t>Enrico </a:t>
            </a:r>
            <a:r>
              <a:rPr lang="it-IT" sz="1400" b="1" dirty="0" err="1">
                <a:latin typeface="Raleway" panose="020B0503030101060003" pitchFamily="34" charset="0"/>
              </a:rPr>
              <a:t>Deluchi</a:t>
            </a:r>
            <a:r>
              <a:rPr lang="it-IT" sz="1400" b="1" dirty="0">
                <a:latin typeface="Raleway" panose="020B0503030101060003" pitchFamily="34" charset="0"/>
              </a:rPr>
              <a:t>, </a:t>
            </a:r>
            <a:r>
              <a:rPr lang="it-IT" sz="1400" dirty="0">
                <a:latin typeface="Raleway" panose="020B0503030101060003" pitchFamily="34" charset="0"/>
              </a:rPr>
              <a:t>da gennaio 2017 </a:t>
            </a:r>
            <a:r>
              <a:rPr lang="it-IT" sz="1400" b="1" dirty="0">
                <a:latin typeface="Raleway" panose="020B0503030101060003" pitchFamily="34" charset="0"/>
              </a:rPr>
              <a:t>business advisor e business </a:t>
            </a:r>
            <a:r>
              <a:rPr lang="it-IT" sz="1400" b="1" dirty="0" err="1">
                <a:latin typeface="Raleway" panose="020B0503030101060003" pitchFamily="34" charset="0"/>
              </a:rPr>
              <a:t>angel</a:t>
            </a:r>
            <a:r>
              <a:rPr lang="it-IT" sz="1400" b="1" dirty="0">
                <a:latin typeface="Raleway" panose="020B0503030101060003" pitchFamily="34" charset="0"/>
              </a:rPr>
              <a:t> presso </a:t>
            </a:r>
            <a:r>
              <a:rPr lang="it-IT" sz="1400" b="1" dirty="0" err="1">
                <a:latin typeface="Raleway" panose="020B0503030101060003" pitchFamily="34" charset="0"/>
              </a:rPr>
              <a:t>Atandia</a:t>
            </a:r>
            <a:r>
              <a:rPr lang="it-IT" sz="1400" dirty="0">
                <a:latin typeface="Raleway" panose="020B0503030101060003" pitchFamily="34" charset="0"/>
              </a:rPr>
              <a:t>, dove supporta il posizionamento e la crescita di  start-up e iniziative imprenditoriali innovative. Ex presidente e </a:t>
            </a:r>
            <a:r>
              <a:rPr lang="it-IT" sz="1400" dirty="0" err="1">
                <a:latin typeface="Raleway" panose="020B0503030101060003" pitchFamily="34" charset="0"/>
              </a:rPr>
              <a:t>managing</a:t>
            </a:r>
            <a:r>
              <a:rPr lang="it-IT" sz="1400" dirty="0">
                <a:latin typeface="Raleway" panose="020B0503030101060003" pitchFamily="34" charset="0"/>
              </a:rPr>
              <a:t> director di Canon Italia </a:t>
            </a:r>
            <a:r>
              <a:rPr lang="it-IT" sz="1400" dirty="0" err="1">
                <a:latin typeface="Raleway" panose="020B0503030101060003" pitchFamily="34" charset="0"/>
              </a:rPr>
              <a:t>S.p.A</a:t>
            </a:r>
            <a:r>
              <a:rPr lang="it-IT" sz="1400" dirty="0">
                <a:latin typeface="Raleway" panose="020B0503030101060003" pitchFamily="34" charset="0"/>
              </a:rPr>
              <a:t> e di IDM </a:t>
            </a:r>
            <a:r>
              <a:rPr lang="it-IT" sz="1400" dirty="0" err="1">
                <a:latin typeface="Raleway" panose="020B0503030101060003" pitchFamily="34" charset="0"/>
              </a:rPr>
              <a:t>Srl</a:t>
            </a:r>
            <a:r>
              <a:rPr lang="it-IT" sz="1400" dirty="0">
                <a:latin typeface="Raleway" panose="020B0503030101060003" pitchFamily="34" charset="0"/>
              </a:rPr>
              <a:t>.</a:t>
            </a:r>
          </a:p>
          <a:p>
            <a:pPr fontAlgn="base"/>
            <a:endParaRPr lang="it-IT" sz="1200" b="1" dirty="0">
              <a:latin typeface="Raleway" panose="020B0503030101060003" pitchFamily="34" charset="0"/>
            </a:endParaRPr>
          </a:p>
          <a:p>
            <a:r>
              <a:rPr lang="it-IT" sz="1400" b="1" dirty="0">
                <a:latin typeface="Raleway" panose="020B0503030101060003" pitchFamily="34" charset="0"/>
              </a:rPr>
              <a:t>Giorgio Del Zanna , coordinatore attività per i migranti ,“Comunità S. Egidio” – Milano.</a:t>
            </a:r>
            <a:r>
              <a:rPr lang="it-IT" sz="1400" dirty="0">
                <a:latin typeface="Raleway" panose="020B0503030101060003" pitchFamily="34" charset="0"/>
              </a:rPr>
              <a:t> Nata in Italia nel 1968, la Comunità di Sant'Egidio, è oggi diffusa in più di 70 paesi in diversi continenti. Sono gli “amici dei poveri che lavorano per la pace”, avendo il dialogo come impegno per i diritti umani. </a:t>
            </a:r>
            <a:endParaRPr lang="it-IT" sz="1400" dirty="0" smtClean="0">
              <a:latin typeface="Raleway" panose="020B0503030101060003" pitchFamily="34" charset="0"/>
            </a:endParaRPr>
          </a:p>
          <a:p>
            <a:endParaRPr lang="it-IT" sz="1200" dirty="0">
              <a:latin typeface="Raleway" panose="020B0503030101060003" pitchFamily="34" charset="0"/>
            </a:endParaRPr>
          </a:p>
          <a:p>
            <a:r>
              <a:rPr lang="it-IT" sz="1400" b="1" dirty="0">
                <a:latin typeface="Raleway" panose="020B0503030101060003" pitchFamily="34" charset="0"/>
              </a:rPr>
              <a:t>Piercarlo Gera, AD di Gera &amp; </a:t>
            </a:r>
            <a:r>
              <a:rPr lang="it-IT" sz="1400" b="1" dirty="0" err="1">
                <a:latin typeface="Raleway" panose="020B0503030101060003" pitchFamily="34" charset="0"/>
              </a:rPr>
              <a:t>Partners</a:t>
            </a:r>
            <a:r>
              <a:rPr lang="it-IT" sz="1400" b="1" dirty="0">
                <a:latin typeface="Raleway" panose="020B0503030101060003" pitchFamily="34" charset="0"/>
              </a:rPr>
              <a:t>, </a:t>
            </a:r>
            <a:r>
              <a:rPr lang="it-IT" sz="1400" dirty="0">
                <a:latin typeface="Raleway" panose="020B0503030101060003" pitchFamily="34" charset="0"/>
              </a:rPr>
              <a:t>Business Angel, Senior Advisor, Board </a:t>
            </a:r>
            <a:r>
              <a:rPr lang="it-IT" sz="1400" dirty="0" err="1">
                <a:latin typeface="Raleway" panose="020B0503030101060003" pitchFamily="34" charset="0"/>
              </a:rPr>
              <a:t>member</a:t>
            </a:r>
            <a:r>
              <a:rPr lang="it-IT" sz="1400" dirty="0">
                <a:latin typeface="Raleway" panose="020B0503030101060003" pitchFamily="34" charset="0"/>
              </a:rPr>
              <a:t>, </a:t>
            </a:r>
            <a:r>
              <a:rPr lang="it-IT" sz="1400" dirty="0" err="1">
                <a:latin typeface="Raleway" panose="020B0503030101060003" pitchFamily="34" charset="0"/>
              </a:rPr>
              <a:t>Advisory</a:t>
            </a:r>
            <a:r>
              <a:rPr lang="it-IT" sz="1400" dirty="0">
                <a:latin typeface="Raleway" panose="020B0503030101060003" pitchFamily="34" charset="0"/>
              </a:rPr>
              <a:t> Board </a:t>
            </a:r>
            <a:r>
              <a:rPr lang="it-IT" sz="1400" dirty="0" err="1">
                <a:latin typeface="Raleway" panose="020B0503030101060003" pitchFamily="34" charset="0"/>
              </a:rPr>
              <a:t>member</a:t>
            </a:r>
            <a:r>
              <a:rPr lang="it-IT" sz="1400" dirty="0">
                <a:latin typeface="Raleway" panose="020B0503030101060003" pitchFamily="34" charset="0"/>
              </a:rPr>
              <a:t>. Fino ad Ottobre 2019, Senior </a:t>
            </a:r>
            <a:r>
              <a:rPr lang="it-IT" sz="1400" dirty="0" err="1">
                <a:latin typeface="Raleway" panose="020B0503030101060003" pitchFamily="34" charset="0"/>
              </a:rPr>
              <a:t>Managing</a:t>
            </a:r>
            <a:r>
              <a:rPr lang="it-IT" sz="1400" dirty="0">
                <a:latin typeface="Raleway" panose="020B0503030101060003" pitchFamily="34" charset="0"/>
              </a:rPr>
              <a:t> </a:t>
            </a:r>
            <a:r>
              <a:rPr lang="it-IT" sz="1400" dirty="0" err="1">
                <a:latin typeface="Raleway" panose="020B0503030101060003" pitchFamily="34" charset="0"/>
              </a:rPr>
              <a:t>Director</a:t>
            </a:r>
            <a:r>
              <a:rPr lang="it-IT" sz="1400" dirty="0">
                <a:latin typeface="Raleway" panose="020B0503030101060003" pitchFamily="34" charset="0"/>
              </a:rPr>
              <a:t> di Accenture, dove ha lavorato per 35 anni, gli ultimi 20 con varie responsabilità a livello globale. Ha servito clienti in Italia, Europa, Nord America, Brasile, Russia, Giappone, Cina, Sudest Asiatico, ed India su tematiche di </a:t>
            </a:r>
            <a:r>
              <a:rPr lang="it-IT" sz="1400" dirty="0" err="1">
                <a:latin typeface="Raleway" panose="020B0503030101060003" pitchFamily="34" charset="0"/>
              </a:rPr>
              <a:t>digital</a:t>
            </a:r>
            <a:r>
              <a:rPr lang="it-IT" sz="1400" dirty="0">
                <a:latin typeface="Raleway" panose="020B0503030101060003" pitchFamily="34" charset="0"/>
              </a:rPr>
              <a:t> </a:t>
            </a:r>
            <a:r>
              <a:rPr lang="it-IT" sz="1400" dirty="0" err="1">
                <a:latin typeface="Raleway" panose="020B0503030101060003" pitchFamily="34" charset="0"/>
              </a:rPr>
              <a:t>transformation</a:t>
            </a:r>
            <a:r>
              <a:rPr lang="it-IT" sz="1400" dirty="0">
                <a:latin typeface="Raleway" panose="020B0503030101060003" pitchFamily="34" charset="0"/>
              </a:rPr>
              <a:t>.</a:t>
            </a:r>
          </a:p>
          <a:p>
            <a:endParaRPr lang="it-IT" sz="1400" dirty="0">
              <a:latin typeface="Raleway" panose="020B0503030101060003" pitchFamily="34" charset="0"/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387614F7-B850-4C48-904D-D8F6AA5E0C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9" t="11010" r="58772" b="40802"/>
          <a:stretch/>
        </p:blipFill>
        <p:spPr bwMode="auto">
          <a:xfrm>
            <a:off x="1357739" y="660741"/>
            <a:ext cx="705461" cy="72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1787DB1A-DC0A-45A6-888C-CA9142DB52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92"/>
          <a:stretch/>
        </p:blipFill>
        <p:spPr bwMode="auto">
          <a:xfrm>
            <a:off x="1357738" y="1493799"/>
            <a:ext cx="705461" cy="71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>
            <a:extLst>
              <a:ext uri="{FF2B5EF4-FFF2-40B4-BE49-F238E27FC236}">
                <a16:creationId xmlns:a16="http://schemas.microsoft.com/office/drawing/2014/main" id="{ED59F094-346A-4CF8-B567-6B237EF493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2"/>
          <a:stretch/>
        </p:blipFill>
        <p:spPr bwMode="auto">
          <a:xfrm>
            <a:off x="1357737" y="2347645"/>
            <a:ext cx="705461" cy="819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>
            <a:extLst>
              <a:ext uri="{FF2B5EF4-FFF2-40B4-BE49-F238E27FC236}">
                <a16:creationId xmlns:a16="http://schemas.microsoft.com/office/drawing/2014/main" id="{1438437F-09AB-4614-AC54-8BEAF99BE3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52" b="21754"/>
          <a:stretch/>
        </p:blipFill>
        <p:spPr bwMode="auto">
          <a:xfrm>
            <a:off x="1357737" y="3310746"/>
            <a:ext cx="705600" cy="72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>
            <a:extLst>
              <a:ext uri="{FF2B5EF4-FFF2-40B4-BE49-F238E27FC236}">
                <a16:creationId xmlns:a16="http://schemas.microsoft.com/office/drawing/2014/main" id="{720EB381-63F9-43C4-A84D-F14163E2D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737" y="4151927"/>
            <a:ext cx="705600" cy="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>
            <a:extLst>
              <a:ext uri="{FF2B5EF4-FFF2-40B4-BE49-F238E27FC236}">
                <a16:creationId xmlns:a16="http://schemas.microsoft.com/office/drawing/2014/main" id="{D362842B-9E94-49D0-8C25-238732E228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42" b="8878"/>
          <a:stretch/>
        </p:blipFill>
        <p:spPr bwMode="auto">
          <a:xfrm>
            <a:off x="1357598" y="4982672"/>
            <a:ext cx="705600" cy="712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BBF9C781-27C2-4B95-869B-A0B6490CF6FD}"/>
              </a:ext>
            </a:extLst>
          </p:cNvPr>
          <p:cNvSpPr txBox="1"/>
          <p:nvPr/>
        </p:nvSpPr>
        <p:spPr>
          <a:xfrm>
            <a:off x="1269802" y="199076"/>
            <a:ext cx="2281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</a:rPr>
              <a:t>I NOSTRI SOCI</a:t>
            </a:r>
            <a:endParaRPr kumimoji="0" lang="it-IT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12" name="Immagine 11" descr="Immagine che contiene portatile, cibo&#10;&#10;Descrizione generata automaticamente">
            <a:extLst>
              <a:ext uri="{FF2B5EF4-FFF2-40B4-BE49-F238E27FC236}">
                <a16:creationId xmlns:a16="http://schemas.microsoft.com/office/drawing/2014/main" id="{A782A124-BD3A-4A1C-944C-72D1755C54C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924800" cy="68580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57598" y="5853717"/>
            <a:ext cx="705600" cy="710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8605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0B177676-8BFF-4AEE-8EFF-60B16FF446ED}"/>
              </a:ext>
            </a:extLst>
          </p:cNvPr>
          <p:cNvSpPr txBox="1"/>
          <p:nvPr/>
        </p:nvSpPr>
        <p:spPr>
          <a:xfrm>
            <a:off x="2170068" y="187306"/>
            <a:ext cx="9721517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endParaRPr lang="it-IT" sz="1400" b="1" dirty="0">
              <a:latin typeface="Raleway" panose="020B0503030101060003" pitchFamily="34" charset="0"/>
            </a:endParaRPr>
          </a:p>
          <a:p>
            <a:pPr fontAlgn="base"/>
            <a:r>
              <a:rPr lang="it-IT" sz="1400" b="1" dirty="0">
                <a:latin typeface="Raleway" panose="020B0503030101060003" pitchFamily="34" charset="0"/>
              </a:rPr>
              <a:t>Gioia Ghezzi, Presidente ATM Milano, vicepresidente Assolombarda </a:t>
            </a:r>
            <a:r>
              <a:rPr lang="it-IT" sz="1400" dirty="0">
                <a:latin typeface="Raleway" panose="020B0503030101060003" pitchFamily="34" charset="0"/>
              </a:rPr>
              <a:t>(sviluppo sostenibile e smart cities)</a:t>
            </a:r>
            <a:r>
              <a:rPr lang="it-IT" sz="1400" b="1" dirty="0">
                <a:latin typeface="Raleway" panose="020B0503030101060003" pitchFamily="34" charset="0"/>
              </a:rPr>
              <a:t>. </a:t>
            </a:r>
            <a:r>
              <a:rPr lang="it-IT" sz="1400" dirty="0">
                <a:latin typeface="Raleway" panose="020B0503030101060003" pitchFamily="34" charset="0"/>
              </a:rPr>
              <a:t>Esperienze in IBM, Harcourt General - </a:t>
            </a:r>
            <a:r>
              <a:rPr lang="it-IT" sz="1400" dirty="0" err="1">
                <a:latin typeface="Raleway" panose="020B0503030101060003" pitchFamily="34" charset="0"/>
              </a:rPr>
              <a:t>Academic</a:t>
            </a:r>
            <a:r>
              <a:rPr lang="it-IT" sz="1400" dirty="0">
                <a:latin typeface="Raleway" panose="020B0503030101060003" pitchFamily="34" charset="0"/>
              </a:rPr>
              <a:t> Press, McKinsey – dove è diventata Partner, Willis Group Holdings. CEO International Group Risk Solutions (Gruppo Zurich Assicurazioni). Consigliere di Amministrazione del Gruppo Ferrovie dello Stato Italiane di cui ne assume la Presidenza fino a luglio 2018. </a:t>
            </a:r>
          </a:p>
          <a:p>
            <a:pPr fontAlgn="base"/>
            <a:endParaRPr lang="it-IT" sz="1200" b="1" dirty="0">
              <a:latin typeface="Raleway" panose="020B0503030101060003" pitchFamily="34" charset="0"/>
            </a:endParaRPr>
          </a:p>
          <a:p>
            <a:pPr fontAlgn="base"/>
            <a:r>
              <a:rPr lang="it-IT" sz="1400" b="1" dirty="0">
                <a:latin typeface="Raleway" panose="020B0503030101060003" pitchFamily="34" charset="0"/>
              </a:rPr>
              <a:t>Roberto Lancellotti, investitore e senior advisor </a:t>
            </a:r>
            <a:r>
              <a:rPr lang="it-IT" sz="1400" dirty="0">
                <a:latin typeface="Raleway" panose="020B0503030101060003" pitchFamily="34" charset="0"/>
              </a:rPr>
              <a:t>di aziende e start-up su tematiche digitali e di innovazione. Membro di </a:t>
            </a:r>
            <a:r>
              <a:rPr lang="it-IT" sz="1400" dirty="0" err="1">
                <a:latin typeface="Raleway" panose="020B0503030101060003" pitchFamily="34" charset="0"/>
              </a:rPr>
              <a:t>CdA</a:t>
            </a:r>
            <a:r>
              <a:rPr lang="it-IT" sz="1400" dirty="0">
                <a:latin typeface="Raleway" panose="020B0503030101060003" pitchFamily="34" charset="0"/>
              </a:rPr>
              <a:t> di grandi aziende. Fino al 2017 è stato Senior Partner e responsabile europeo delle </a:t>
            </a:r>
            <a:r>
              <a:rPr lang="it-IT" sz="1400" dirty="0" err="1">
                <a:latin typeface="Raleway" panose="020B0503030101060003" pitchFamily="34" charset="0"/>
              </a:rPr>
              <a:t>practice</a:t>
            </a:r>
            <a:r>
              <a:rPr lang="it-IT" sz="1400" dirty="0">
                <a:latin typeface="Raleway" panose="020B0503030101060003" pitchFamily="34" charset="0"/>
              </a:rPr>
              <a:t> Digital e Business Technology di McKinsey. Ha scritto con Stefano Proverbio "Il dialogo sull’immigrazione fra falsi miti e scomode realtà".</a:t>
            </a:r>
          </a:p>
          <a:p>
            <a:pPr fontAlgn="base"/>
            <a:endParaRPr lang="it-IT" sz="1200" b="1" dirty="0">
              <a:latin typeface="Raleway" panose="020B0503030101060003" pitchFamily="34" charset="0"/>
            </a:endParaRPr>
          </a:p>
          <a:p>
            <a:pPr fontAlgn="base"/>
            <a:r>
              <a:rPr lang="it-IT" sz="1400" b="1" dirty="0">
                <a:latin typeface="Raleway" panose="020B0503030101060003" pitchFamily="34" charset="0"/>
              </a:rPr>
              <a:t>Alessandro Martello, Professore di Brand Management </a:t>
            </a:r>
            <a:r>
              <a:rPr lang="it-IT" sz="1400" dirty="0">
                <a:latin typeface="Raleway" panose="020B0503030101060003" pitchFamily="34" charset="0"/>
              </a:rPr>
              <a:t>e membro del comitato scientifico del Master Internazionale di Brand and Corporate </a:t>
            </a:r>
            <a:r>
              <a:rPr lang="it-IT" sz="1400" dirty="0" err="1">
                <a:latin typeface="Raleway" panose="020B0503030101060003" pitchFamily="34" charset="0"/>
              </a:rPr>
              <a:t>Communication</a:t>
            </a:r>
            <a:r>
              <a:rPr lang="it-IT" sz="1400" dirty="0">
                <a:latin typeface="Raleway" panose="020B0503030101060003" pitchFamily="34" charset="0"/>
              </a:rPr>
              <a:t> presso l'Università Cattolica del Sacro Cuore di Milano. Esperienze all’estero nel settore bancario e del largo consumo. Fondatore acceleratore di start up "</a:t>
            </a:r>
            <a:r>
              <a:rPr lang="it-IT" sz="1400" dirty="0" err="1">
                <a:latin typeface="Raleway" panose="020B0503030101060003" pitchFamily="34" charset="0"/>
              </a:rPr>
              <a:t>Italian</a:t>
            </a:r>
            <a:r>
              <a:rPr lang="it-IT" sz="1400" dirty="0">
                <a:latin typeface="Raleway" panose="020B0503030101060003" pitchFamily="34" charset="0"/>
              </a:rPr>
              <a:t> Brand </a:t>
            </a:r>
            <a:r>
              <a:rPr lang="it-IT" sz="1400" dirty="0" err="1">
                <a:latin typeface="Raleway" panose="020B0503030101060003" pitchFamily="34" charset="0"/>
              </a:rPr>
              <a:t>Factory</a:t>
            </a:r>
            <a:r>
              <a:rPr lang="it-IT" sz="1400" dirty="0">
                <a:latin typeface="Raleway" panose="020B0503030101060003" pitchFamily="34" charset="0"/>
              </a:rPr>
              <a:t>". Dal 2015 si occupa di Open Innovation nel settore energetico.</a:t>
            </a:r>
          </a:p>
          <a:p>
            <a:pPr fontAlgn="base"/>
            <a:endParaRPr lang="it-IT" sz="1200" b="1" dirty="0">
              <a:latin typeface="Raleway" panose="020B0503030101060003" pitchFamily="34" charset="0"/>
            </a:endParaRPr>
          </a:p>
          <a:p>
            <a:pPr fontAlgn="base"/>
            <a:r>
              <a:rPr lang="it-IT" sz="1400" b="1" dirty="0">
                <a:latin typeface="Raleway" panose="020B0503030101060003" pitchFamily="34" charset="0"/>
              </a:rPr>
              <a:t>Renzo Noceti , Co-founder &amp; CEO di </a:t>
            </a:r>
            <a:r>
              <a:rPr lang="it-IT" sz="1400" b="1" dirty="0" err="1">
                <a:latin typeface="Raleway" panose="020B0503030101060003" pitchFamily="34" charset="0"/>
              </a:rPr>
              <a:t>Simbiosity</a:t>
            </a:r>
            <a:r>
              <a:rPr lang="it-IT" sz="1400" b="1" dirty="0">
                <a:latin typeface="Raleway" panose="020B0503030101060003" pitchFamily="34" charset="0"/>
              </a:rPr>
              <a:t>.</a:t>
            </a:r>
            <a:r>
              <a:rPr lang="it-IT" sz="1400" dirty="0">
                <a:latin typeface="Raleway" panose="020B0503030101060003" pitchFamily="34" charset="0"/>
              </a:rPr>
              <a:t> L’obiettivo della società è potenziare la capacità di ricerca e sviluppo del sistema Italia, integrando start up e team innovativi con imprese di medie/grandi dimensioni che hanno necessità di accelerare il loro percorso di crescita.</a:t>
            </a:r>
            <a:endParaRPr lang="it-IT" sz="1400" b="1" dirty="0">
              <a:latin typeface="Raleway" panose="020B0503030101060003" pitchFamily="34" charset="0"/>
            </a:endParaRPr>
          </a:p>
          <a:p>
            <a:pPr fontAlgn="base"/>
            <a:endParaRPr lang="it-IT" sz="1200" b="1" dirty="0">
              <a:latin typeface="Raleway" panose="020B0503030101060003" pitchFamily="34" charset="0"/>
            </a:endParaRPr>
          </a:p>
          <a:p>
            <a:pPr fontAlgn="base"/>
            <a:r>
              <a:rPr lang="it-IT" sz="1400" b="1" dirty="0">
                <a:latin typeface="Raleway" panose="020B0503030101060003" pitchFamily="34" charset="0"/>
              </a:rPr>
              <a:t>Stefano Proverbio, Direttore Emerito di McKinsey.</a:t>
            </a:r>
            <a:r>
              <a:rPr lang="it-IT" sz="1400" dirty="0">
                <a:latin typeface="Raleway" panose="020B0503030101060003" pitchFamily="34" charset="0"/>
              </a:rPr>
              <a:t> Oggi, dopo oltre 30 anni di carriera nella consulenza, è membro di </a:t>
            </a:r>
            <a:r>
              <a:rPr lang="it-IT" sz="1400" dirty="0" err="1">
                <a:latin typeface="Raleway" panose="020B0503030101060003" pitchFamily="34" charset="0"/>
              </a:rPr>
              <a:t>CdA</a:t>
            </a:r>
            <a:r>
              <a:rPr lang="it-IT" sz="1400" dirty="0">
                <a:latin typeface="Raleway" panose="020B0503030101060003" pitchFamily="34" charset="0"/>
              </a:rPr>
              <a:t> e advisor di numerose aziende italiane e internazionali. E’ stato leader dell’area funzionale Strategia di McKinsey. Ha scritto con Roberto Lancellotti "Il dialogo sull’immigrazione fra falsi miti e scomode realtà</a:t>
            </a:r>
            <a:r>
              <a:rPr lang="it-IT" sz="1400" dirty="0" smtClean="0">
                <a:latin typeface="Raleway" panose="020B0503030101060003" pitchFamily="34" charset="0"/>
              </a:rPr>
              <a:t>".</a:t>
            </a:r>
          </a:p>
          <a:p>
            <a:pPr fontAlgn="base"/>
            <a:endParaRPr lang="it-IT" sz="1200" b="1" dirty="0">
              <a:latin typeface="Raleway" panose="020B0503030101060003" pitchFamily="34" charset="0"/>
            </a:endParaRPr>
          </a:p>
          <a:p>
            <a:pPr fontAlgn="base"/>
            <a:r>
              <a:rPr lang="it-IT" sz="1400" b="1" dirty="0" err="1">
                <a:latin typeface="Raleway" panose="020B0503030101060003" pitchFamily="34" charset="0"/>
              </a:rPr>
              <a:t>Osman</a:t>
            </a:r>
            <a:r>
              <a:rPr lang="it-IT" sz="1400" b="1" dirty="0">
                <a:latin typeface="Raleway" panose="020B0503030101060003" pitchFamily="34" charset="0"/>
              </a:rPr>
              <a:t> </a:t>
            </a:r>
            <a:r>
              <a:rPr lang="it-IT" sz="1400" b="1" dirty="0" err="1">
                <a:latin typeface="Raleway" panose="020B0503030101060003" pitchFamily="34" charset="0"/>
              </a:rPr>
              <a:t>Recino</a:t>
            </a:r>
            <a:r>
              <a:rPr lang="it-IT" sz="1400" b="1" dirty="0">
                <a:latin typeface="Raleway" panose="020B0503030101060003" pitchFamily="34" charset="0"/>
              </a:rPr>
              <a:t> </a:t>
            </a:r>
            <a:r>
              <a:rPr lang="it-IT" sz="1400" b="1" dirty="0" err="1">
                <a:latin typeface="Raleway" panose="020B0503030101060003" pitchFamily="34" charset="0"/>
              </a:rPr>
              <a:t>Scerif</a:t>
            </a:r>
            <a:r>
              <a:rPr lang="it-IT" sz="1400" b="1" dirty="0">
                <a:latin typeface="Raleway" panose="020B0503030101060003" pitchFamily="34" charset="0"/>
              </a:rPr>
              <a:t>, Manager Accenture. </a:t>
            </a:r>
            <a:r>
              <a:rPr lang="it-IT" sz="1400" dirty="0">
                <a:latin typeface="Raleway" panose="020B0503030101060003" pitchFamily="34" charset="0"/>
              </a:rPr>
              <a:t>Pluriennale esperienza in ambito </a:t>
            </a:r>
            <a:r>
              <a:rPr lang="it-IT" sz="1400" dirty="0" err="1">
                <a:latin typeface="Raleway" panose="020B0503030101060003" pitchFamily="34" charset="0"/>
              </a:rPr>
              <a:t>consulenziale</a:t>
            </a:r>
            <a:r>
              <a:rPr lang="it-IT" sz="1400" dirty="0">
                <a:latin typeface="Raleway" panose="020B0503030101060003" pitchFamily="34" charset="0"/>
              </a:rPr>
              <a:t> nella ristrutturazione e revisione dei processi aziendali, applicazione di Advanced Analytics &amp; Big Data e coordinamento di programmi complessi di trasformazione</a:t>
            </a:r>
          </a:p>
          <a:p>
            <a:pPr fontAlgn="base"/>
            <a:endParaRPr lang="it-IT" sz="1400" dirty="0">
              <a:latin typeface="Raleway" panose="020B0503030101060003" pitchFamily="34" charset="0"/>
            </a:endParaRPr>
          </a:p>
          <a:p>
            <a:pPr fontAlgn="base"/>
            <a:endParaRPr lang="it-IT" sz="1400" dirty="0">
              <a:latin typeface="Raleway" panose="020B0503030101060003" pitchFamily="34" charset="0"/>
            </a:endParaRPr>
          </a:p>
        </p:txBody>
      </p:sp>
      <p:pic>
        <p:nvPicPr>
          <p:cNvPr id="8195" name="Picture 3">
            <a:extLst>
              <a:ext uri="{FF2B5EF4-FFF2-40B4-BE49-F238E27FC236}">
                <a16:creationId xmlns:a16="http://schemas.microsoft.com/office/drawing/2014/main" id="{64814724-9CD2-464F-827E-6FE23D0E1F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446"/>
          <a:stretch/>
        </p:blipFill>
        <p:spPr bwMode="auto">
          <a:xfrm>
            <a:off x="1259638" y="595736"/>
            <a:ext cx="705600" cy="693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>
            <a:extLst>
              <a:ext uri="{FF2B5EF4-FFF2-40B4-BE49-F238E27FC236}">
                <a16:creationId xmlns:a16="http://schemas.microsoft.com/office/drawing/2014/main" id="{878903C7-9E30-44F4-9242-131A47C7A4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8" y="1474069"/>
            <a:ext cx="705600" cy="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>
            <a:extLst>
              <a:ext uri="{FF2B5EF4-FFF2-40B4-BE49-F238E27FC236}">
                <a16:creationId xmlns:a16="http://schemas.microsoft.com/office/drawing/2014/main" id="{BD5C6801-8E11-49F8-944C-8A52AD3714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8" y="2374805"/>
            <a:ext cx="705600" cy="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>
            <a:extLst>
              <a:ext uri="{FF2B5EF4-FFF2-40B4-BE49-F238E27FC236}">
                <a16:creationId xmlns:a16="http://schemas.microsoft.com/office/drawing/2014/main" id="{26D73C70-3A0E-4683-87A4-31D4AF551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8" y="3244732"/>
            <a:ext cx="705600" cy="701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>
            <a:extLst>
              <a:ext uri="{FF2B5EF4-FFF2-40B4-BE49-F238E27FC236}">
                <a16:creationId xmlns:a16="http://schemas.microsoft.com/office/drawing/2014/main" id="{07E2E13F-004E-4F17-9C2B-5A45E9F45B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8" y="4130046"/>
            <a:ext cx="705600" cy="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magine 9" descr="Immagine che contiene portatile, cibo&#10;&#10;Descrizione generata automaticamente">
            <a:extLst>
              <a:ext uri="{FF2B5EF4-FFF2-40B4-BE49-F238E27FC236}">
                <a16:creationId xmlns:a16="http://schemas.microsoft.com/office/drawing/2014/main" id="{E2451344-81E8-41E1-98B9-C9B4A60A8F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924800" cy="68580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57388" y="5019743"/>
            <a:ext cx="705600" cy="688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749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86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Immagine che contiene portatile, cibo&#10;&#10;Descrizione generata automaticamente">
            <a:extLst>
              <a:ext uri="{FF2B5EF4-FFF2-40B4-BE49-F238E27FC236}">
                <a16:creationId xmlns:a16="http://schemas.microsoft.com/office/drawing/2014/main" id="{C254FD25-E2A2-45D3-8127-A6BD3E25D0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924800" cy="6858000"/>
          </a:xfrm>
          <a:prstGeom prst="rect">
            <a:avLst/>
          </a:prstGeom>
        </p:spPr>
      </p:pic>
      <p:pic>
        <p:nvPicPr>
          <p:cNvPr id="5" name="Google Shape;480;p28">
            <a:extLst>
              <a:ext uri="{FF2B5EF4-FFF2-40B4-BE49-F238E27FC236}">
                <a16:creationId xmlns:a16="http://schemas.microsoft.com/office/drawing/2014/main" id="{A6703A79-47E6-4C4D-839F-DB8D841F303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7062" y="12700"/>
            <a:ext cx="11543838" cy="402818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672E40EF-CE8C-4F9A-80E5-C8FB2102C71F}"/>
              </a:ext>
            </a:extLst>
          </p:cNvPr>
          <p:cNvSpPr txBox="1"/>
          <p:nvPr/>
        </p:nvSpPr>
        <p:spPr>
          <a:xfrm>
            <a:off x="3962400" y="5120383"/>
            <a:ext cx="102904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chemeClr val="bg1"/>
                </a:solidFill>
                <a:latin typeface="Raleway" panose="020B0503030101060003" pitchFamily="34" charset="0"/>
              </a:rPr>
              <a:t>GRAZIE</a:t>
            </a:r>
          </a:p>
        </p:txBody>
      </p:sp>
    </p:spTree>
    <p:extLst>
      <p:ext uri="{BB962C8B-B14F-4D97-AF65-F5344CB8AC3E}">
        <p14:creationId xmlns:p14="http://schemas.microsoft.com/office/powerpoint/2010/main" val="2655658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86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E10C7D9D-2E36-42B8-B93E-93CE8820FC94}"/>
              </a:ext>
            </a:extLst>
          </p:cNvPr>
          <p:cNvSpPr txBox="1"/>
          <p:nvPr/>
        </p:nvSpPr>
        <p:spPr>
          <a:xfrm>
            <a:off x="1371498" y="1358549"/>
            <a:ext cx="10290415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chemeClr val="bg1"/>
                </a:solidFill>
                <a:latin typeface="Raleway" panose="020B0503030101060003" pitchFamily="34" charset="0"/>
              </a:rPr>
              <a:t>Cos’è «</a:t>
            </a:r>
            <a:r>
              <a:rPr lang="it-IT" sz="3200" b="1" dirty="0" err="1">
                <a:solidFill>
                  <a:schemeClr val="bg1"/>
                </a:solidFill>
                <a:latin typeface="Raleway" panose="020B0503030101060003" pitchFamily="34" charset="0"/>
              </a:rPr>
              <a:t>Extrapulita</a:t>
            </a:r>
            <a:r>
              <a:rPr lang="it-IT" sz="3200" b="1" dirty="0">
                <a:solidFill>
                  <a:schemeClr val="bg1"/>
                </a:solidFill>
                <a:latin typeface="Raleway" panose="020B0503030101060003" pitchFamily="34" charset="0"/>
              </a:rPr>
              <a:t>»</a:t>
            </a:r>
          </a:p>
          <a:p>
            <a:endParaRPr lang="it-IT" sz="2800" b="1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r>
              <a:rPr lang="it-IT" sz="2800" dirty="0">
                <a:solidFill>
                  <a:schemeClr val="bg1"/>
                </a:solidFill>
                <a:latin typeface="Raleway" panose="020B0503030101060003" pitchFamily="34" charset="0"/>
              </a:rPr>
              <a:t>“</a:t>
            </a:r>
            <a:r>
              <a:rPr lang="it-IT" sz="2800" dirty="0" err="1">
                <a:solidFill>
                  <a:schemeClr val="bg1"/>
                </a:solidFill>
                <a:latin typeface="Raleway" panose="020B0503030101060003" pitchFamily="34" charset="0"/>
              </a:rPr>
              <a:t>Extrapulita</a:t>
            </a:r>
            <a:r>
              <a:rPr lang="it-IT" sz="2800" dirty="0">
                <a:solidFill>
                  <a:schemeClr val="bg1"/>
                </a:solidFill>
                <a:latin typeface="Raleway" panose="020B0503030101060003" pitchFamily="34" charset="0"/>
              </a:rPr>
              <a:t>” è un’associazione di promozione sociale che ha</a:t>
            </a:r>
          </a:p>
          <a:p>
            <a:r>
              <a:rPr lang="it-IT" sz="2800" dirty="0">
                <a:solidFill>
                  <a:schemeClr val="bg1"/>
                </a:solidFill>
                <a:latin typeface="Raleway" panose="020B0503030101060003" pitchFamily="34" charset="0"/>
              </a:rPr>
              <a:t>l’obiettivo di «ridare splendore alle persone e alle città»: collaboriamo con amministrazioni/enti pubblici e privati per rendere efficaci le politiche di integrazione sociale di persone italiane in difficoltà e persone migranti, migliorando allo stesso tempo la pulizia e i servizi ai cittadini.</a:t>
            </a:r>
          </a:p>
        </p:txBody>
      </p:sp>
      <p:pic>
        <p:nvPicPr>
          <p:cNvPr id="4" name="Immagine 3" descr="Immagine che contiene portatile, cibo&#10;&#10;Descrizione generata automaticamente">
            <a:extLst>
              <a:ext uri="{FF2B5EF4-FFF2-40B4-BE49-F238E27FC236}">
                <a16:creationId xmlns:a16="http://schemas.microsoft.com/office/drawing/2014/main" id="{E64EE19F-C771-468E-8755-588F85A1E4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924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282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3886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B3939D81-2EE6-486C-A8DA-0CB0B9E58688}"/>
              </a:ext>
            </a:extLst>
          </p:cNvPr>
          <p:cNvSpPr txBox="1"/>
          <p:nvPr/>
        </p:nvSpPr>
        <p:spPr>
          <a:xfrm>
            <a:off x="2552598" y="1241018"/>
            <a:ext cx="10290415" cy="3925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1"/>
              </a:buClr>
              <a:buSzPct val="103000"/>
            </a:pPr>
            <a:r>
              <a:rPr lang="it-IT" sz="2800" b="1" dirty="0">
                <a:solidFill>
                  <a:schemeClr val="bg1"/>
                </a:solidFill>
                <a:latin typeface="Raleway" panose="020B0503030101060003" pitchFamily="34" charset="0"/>
              </a:rPr>
              <a:t>Possibilità di collaborazione con (indicare nome ente)</a:t>
            </a:r>
          </a:p>
          <a:p>
            <a:pPr marL="457200" indent="-457200">
              <a:buClr>
                <a:schemeClr val="bg1"/>
              </a:buClr>
              <a:buSzPct val="103000"/>
              <a:buFont typeface="Arial" panose="020B0604020202020204" pitchFamily="34" charset="0"/>
              <a:buChar char="•"/>
            </a:pPr>
            <a:endParaRPr lang="it-IT" sz="2800" b="1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pPr marL="457200" lvl="0" indent="-457200">
              <a:lnSpc>
                <a:spcPct val="110000"/>
              </a:lnSpc>
              <a:buClr>
                <a:schemeClr val="bg1"/>
              </a:buClr>
              <a:buSzPct val="103000"/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Riteniamo che voi ….</a:t>
            </a:r>
            <a:endParaRPr lang="it-IT" sz="2800" dirty="0">
              <a:solidFill>
                <a:schemeClr val="bg1"/>
              </a:solidFill>
            </a:endParaRPr>
          </a:p>
          <a:p>
            <a:pPr marL="457200" lvl="0" indent="-457200">
              <a:lnSpc>
                <a:spcPct val="110000"/>
              </a:lnSpc>
              <a:spcBef>
                <a:spcPts val="1000"/>
              </a:spcBef>
              <a:buClr>
                <a:schemeClr val="bg1"/>
              </a:buClr>
              <a:buSzPct val="103000"/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Noi allo stesso tempo…..</a:t>
            </a:r>
            <a:endParaRPr lang="it-IT" sz="2800" dirty="0">
              <a:solidFill>
                <a:schemeClr val="bg1"/>
              </a:solidFill>
            </a:endParaRPr>
          </a:p>
          <a:p>
            <a:pPr marL="457200" lvl="0" indent="-457200">
              <a:lnSpc>
                <a:spcPct val="110000"/>
              </a:lnSpc>
              <a:spcBef>
                <a:spcPts val="1000"/>
              </a:spcBef>
              <a:buClr>
                <a:schemeClr val="bg1"/>
              </a:buClr>
              <a:buSzPct val="103000"/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Si potrebbe insieme……</a:t>
            </a:r>
            <a:endParaRPr lang="it-IT" sz="2800" dirty="0">
              <a:solidFill>
                <a:schemeClr val="bg1"/>
              </a:solidFill>
            </a:endParaRPr>
          </a:p>
          <a:p>
            <a:endParaRPr lang="it-IT" sz="2800" b="1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endParaRPr lang="it-IT" sz="2800" b="1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endParaRPr lang="it-IT" sz="2800" dirty="0">
              <a:solidFill>
                <a:schemeClr val="bg1"/>
              </a:solidFill>
              <a:latin typeface="Raleway" panose="020B0503030101060003" pitchFamily="34" charset="0"/>
            </a:endParaRPr>
          </a:p>
        </p:txBody>
      </p:sp>
      <p:pic>
        <p:nvPicPr>
          <p:cNvPr id="6" name="Immagine 5" descr="Immagine che contiene portatile, cibo&#10;&#10;Descrizione generata automaticamente">
            <a:extLst>
              <a:ext uri="{FF2B5EF4-FFF2-40B4-BE49-F238E27FC236}">
                <a16:creationId xmlns:a16="http://schemas.microsoft.com/office/drawing/2014/main" id="{2E362D2D-2304-49C5-8D6F-861E369B57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924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963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86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B3939D81-2EE6-486C-A8DA-0CB0B9E58688}"/>
              </a:ext>
            </a:extLst>
          </p:cNvPr>
          <p:cNvSpPr txBox="1"/>
          <p:nvPr/>
        </p:nvSpPr>
        <p:spPr>
          <a:xfrm>
            <a:off x="1181412" y="913359"/>
            <a:ext cx="1071531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chemeClr val="bg1"/>
                </a:solidFill>
                <a:latin typeface="Raleway" panose="020B0503030101060003" pitchFamily="34" charset="0"/>
              </a:rPr>
              <a:t>PER FARE CIO’, ABBIAMO CREATO</a:t>
            </a:r>
          </a:p>
          <a:p>
            <a:endParaRPr lang="it-IT" sz="2800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chemeClr val="bg1"/>
                </a:solidFill>
                <a:latin typeface="Raleway" panose="020B0503030101060003" pitchFamily="34" charset="0"/>
              </a:rPr>
              <a:t>Un modello innovativo, efficace e allo stesso tempo semplice.</a:t>
            </a:r>
          </a:p>
          <a:p>
            <a:endParaRPr lang="it-IT" sz="3200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chemeClr val="bg1"/>
                </a:solidFill>
                <a:latin typeface="Raleway" panose="020B0503030101060003" pitchFamily="34" charset="0"/>
              </a:rPr>
              <a:t>Una piattaforma flessibile, efficiente e pronta per un utilizzo esteso anche a livello nazionale.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sz="2800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chemeClr val="bg1"/>
                </a:solidFill>
                <a:latin typeface="Raleway" panose="020B0503030101060003" pitchFamily="34" charset="0"/>
              </a:rPr>
              <a:t>Un network di Partners che lavora in modo integrato ad un obbiettivo comune.</a:t>
            </a:r>
          </a:p>
          <a:p>
            <a:endParaRPr lang="it-IT" sz="2800" dirty="0">
              <a:solidFill>
                <a:schemeClr val="bg1"/>
              </a:solidFill>
              <a:latin typeface="Raleway" panose="020B0503030101060003" pitchFamily="34" charset="0"/>
            </a:endParaRPr>
          </a:p>
        </p:txBody>
      </p:sp>
      <p:pic>
        <p:nvPicPr>
          <p:cNvPr id="6" name="Immagine 5" descr="Immagine che contiene portatile, cibo&#10;&#10;Descrizione generata automaticamente">
            <a:extLst>
              <a:ext uri="{FF2B5EF4-FFF2-40B4-BE49-F238E27FC236}">
                <a16:creationId xmlns:a16="http://schemas.microsoft.com/office/drawing/2014/main" id="{7A21597D-007D-49C6-BF8B-212CCE1DBF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924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132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86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B3939D81-2EE6-486C-A8DA-0CB0B9E58688}"/>
              </a:ext>
            </a:extLst>
          </p:cNvPr>
          <p:cNvSpPr txBox="1"/>
          <p:nvPr/>
        </p:nvSpPr>
        <p:spPr>
          <a:xfrm>
            <a:off x="1476687" y="522834"/>
            <a:ext cx="10290415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>
                <a:solidFill>
                  <a:schemeClr val="bg1"/>
                </a:solidFill>
                <a:latin typeface="Raleway" panose="020B0503030101060003" pitchFamily="34" charset="0"/>
              </a:rPr>
              <a:t>VISION</a:t>
            </a:r>
            <a:endParaRPr lang="it-IT" sz="2800" b="1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pPr algn="ctr"/>
            <a:r>
              <a:rPr lang="it-IT" sz="2800" b="1" dirty="0">
                <a:solidFill>
                  <a:schemeClr val="bg1"/>
                </a:solidFill>
                <a:latin typeface="Raleway" panose="020B0503030101060003" pitchFamily="34" charset="0"/>
              </a:rPr>
              <a:t>_______________</a:t>
            </a:r>
          </a:p>
          <a:p>
            <a:endParaRPr lang="it-IT" sz="2800" b="1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endParaRPr lang="it-IT" sz="2800" b="1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pPr algn="ctr"/>
            <a:r>
              <a:rPr lang="it-IT" sz="2800" i="1" dirty="0">
                <a:solidFill>
                  <a:schemeClr val="bg1"/>
                </a:solidFill>
                <a:latin typeface="Raleway" panose="020B0503030101060003" pitchFamily="34" charset="0"/>
              </a:rPr>
              <a:t>Integrare nella società migliaia di persone fragili, italiani e migranti, restituendo loro la dignità attraverso il lavoro e</a:t>
            </a:r>
          </a:p>
          <a:p>
            <a:pPr algn="ctr"/>
            <a:r>
              <a:rPr lang="it-IT" sz="2800" i="1" dirty="0">
                <a:solidFill>
                  <a:schemeClr val="bg1"/>
                </a:solidFill>
                <a:latin typeface="Raleway" panose="020B0503030101060003" pitchFamily="34" charset="0"/>
              </a:rPr>
              <a:t> rendendo economicamente e socialmente sostenibile la cura delle Bellezze d'Italia.</a:t>
            </a:r>
          </a:p>
          <a:p>
            <a:pPr algn="ctr"/>
            <a:endParaRPr lang="it-IT" sz="2800" i="1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pPr algn="ctr"/>
            <a:r>
              <a:rPr lang="it-IT" sz="2800" b="1" i="1" dirty="0">
                <a:solidFill>
                  <a:schemeClr val="bg1"/>
                </a:solidFill>
                <a:latin typeface="Raleway" panose="020B0503030101060003" pitchFamily="34" charset="0"/>
              </a:rPr>
              <a:t>_______________</a:t>
            </a:r>
          </a:p>
        </p:txBody>
      </p:sp>
      <p:pic>
        <p:nvPicPr>
          <p:cNvPr id="6" name="Immagine 5" descr="Immagine che contiene portatile, cibo&#10;&#10;Descrizione generata automaticamente">
            <a:extLst>
              <a:ext uri="{FF2B5EF4-FFF2-40B4-BE49-F238E27FC236}">
                <a16:creationId xmlns:a16="http://schemas.microsoft.com/office/drawing/2014/main" id="{7A21597D-007D-49C6-BF8B-212CCE1DBF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924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756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86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3011CA45-4388-4209-BAC4-018E246B7E0A}"/>
              </a:ext>
            </a:extLst>
          </p:cNvPr>
          <p:cNvSpPr txBox="1"/>
          <p:nvPr/>
        </p:nvSpPr>
        <p:spPr>
          <a:xfrm>
            <a:off x="1278732" y="474345"/>
            <a:ext cx="10290415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chemeClr val="bg1"/>
                </a:solidFill>
                <a:latin typeface="Raleway" panose="020B0503030101060003" pitchFamily="34" charset="0"/>
              </a:rPr>
              <a:t>Cosa crediamo</a:t>
            </a:r>
          </a:p>
          <a:p>
            <a:endParaRPr lang="it-IT" sz="1400" b="1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chemeClr val="bg1"/>
                </a:solidFill>
                <a:latin typeface="Raleway" panose="020B0503030101060003" pitchFamily="34" charset="0"/>
              </a:rPr>
              <a:t>Crediamo</a:t>
            </a:r>
            <a:r>
              <a:rPr lang="it-IT" sz="2400" dirty="0">
                <a:solidFill>
                  <a:schemeClr val="bg1"/>
                </a:solidFill>
                <a:latin typeface="Raleway" panose="020B0503030101060003" pitchFamily="34" charset="0"/>
              </a:rPr>
              <a:t> che il lavoro sia lo strumento per riacquistare dignità e</a:t>
            </a:r>
          </a:p>
          <a:p>
            <a:r>
              <a:rPr lang="it-IT" sz="2400" dirty="0">
                <a:solidFill>
                  <a:schemeClr val="bg1"/>
                </a:solidFill>
                <a:latin typeface="Raleway" panose="020B0503030101060003" pitchFamily="34" charset="0"/>
              </a:rPr>
              <a:t>trovare il proprio posto nella società.</a:t>
            </a:r>
          </a:p>
          <a:p>
            <a:endParaRPr lang="it-IT" sz="2400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chemeClr val="bg1"/>
                </a:solidFill>
                <a:latin typeface="Raleway" panose="020B0503030101060003" pitchFamily="34" charset="0"/>
              </a:rPr>
              <a:t>Crediamo</a:t>
            </a:r>
            <a:r>
              <a:rPr lang="it-IT" sz="2400" dirty="0">
                <a:solidFill>
                  <a:schemeClr val="bg1"/>
                </a:solidFill>
                <a:latin typeface="Raleway" panose="020B0503030101060003" pitchFamily="34" charset="0"/>
              </a:rPr>
              <a:t> che il decoro dei luoghi sia l’indispensabile premessa per</a:t>
            </a:r>
          </a:p>
          <a:p>
            <a:r>
              <a:rPr lang="it-IT" sz="2400" dirty="0">
                <a:solidFill>
                  <a:schemeClr val="bg1"/>
                </a:solidFill>
                <a:latin typeface="Raleway" panose="020B0503030101060003" pitchFamily="34" charset="0"/>
              </a:rPr>
              <a:t>il benessere di chi ci vive e lavora, e motore di sviluppo economico.</a:t>
            </a:r>
          </a:p>
          <a:p>
            <a:endParaRPr lang="it-IT" sz="2400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chemeClr val="bg1"/>
                </a:solidFill>
                <a:latin typeface="Raleway" panose="020B0503030101060003" pitchFamily="34" charset="0"/>
              </a:rPr>
              <a:t>Crediamo</a:t>
            </a:r>
            <a:r>
              <a:rPr lang="it-IT" sz="2400" dirty="0">
                <a:solidFill>
                  <a:schemeClr val="bg1"/>
                </a:solidFill>
                <a:latin typeface="Raleway" panose="020B0503030101060003" pitchFamily="34" charset="0"/>
              </a:rPr>
              <a:t> che l’immigrazione sia un fenomeno strutturale e</a:t>
            </a:r>
          </a:p>
          <a:p>
            <a:r>
              <a:rPr lang="it-IT" sz="2400" dirty="0">
                <a:solidFill>
                  <a:schemeClr val="bg1"/>
                </a:solidFill>
                <a:latin typeface="Raleway" panose="020B0503030101060003" pitchFamily="34" charset="0"/>
              </a:rPr>
              <a:t>necessario per un paese in calo demografico.</a:t>
            </a:r>
          </a:p>
          <a:p>
            <a:endParaRPr lang="it-IT" sz="2400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chemeClr val="bg1"/>
                </a:solidFill>
                <a:latin typeface="Raleway" panose="020B0503030101060003" pitchFamily="34" charset="0"/>
              </a:rPr>
              <a:t>Crediamo</a:t>
            </a:r>
            <a:r>
              <a:rPr lang="it-IT" sz="2400" dirty="0">
                <a:solidFill>
                  <a:schemeClr val="bg1"/>
                </a:solidFill>
                <a:latin typeface="Raleway" panose="020B0503030101060003" pitchFamily="34" charset="0"/>
              </a:rPr>
              <a:t> sia possibile valorizzare risorse umane presenti sul</a:t>
            </a:r>
          </a:p>
          <a:p>
            <a:r>
              <a:rPr lang="it-IT" sz="2400" dirty="0">
                <a:solidFill>
                  <a:schemeClr val="bg1"/>
                </a:solidFill>
                <a:latin typeface="Raleway" panose="020B0503030101060003" pitchFamily="34" charset="0"/>
              </a:rPr>
              <a:t>territorio spesso dimenticate o considerate solo un problema.</a:t>
            </a:r>
          </a:p>
          <a:p>
            <a:endParaRPr lang="it-IT" sz="2400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chemeClr val="bg1"/>
                </a:solidFill>
                <a:latin typeface="Raleway" panose="020B0503030101060003" pitchFamily="34" charset="0"/>
              </a:rPr>
              <a:t>Crediamo</a:t>
            </a:r>
            <a:r>
              <a:rPr lang="it-IT" sz="2400" dirty="0">
                <a:solidFill>
                  <a:schemeClr val="bg1"/>
                </a:solidFill>
                <a:latin typeface="Raleway" panose="020B0503030101060003" pitchFamily="34" charset="0"/>
              </a:rPr>
              <a:t> nella capacità dei cittadini di attivarsi e collaborare con il</a:t>
            </a:r>
          </a:p>
          <a:p>
            <a:r>
              <a:rPr lang="it-IT" sz="2400" dirty="0">
                <a:solidFill>
                  <a:schemeClr val="bg1"/>
                </a:solidFill>
                <a:latin typeface="Raleway" panose="020B0503030101060003" pitchFamily="34" charset="0"/>
              </a:rPr>
              <a:t>pubblico e il terzo settore.</a:t>
            </a:r>
          </a:p>
        </p:txBody>
      </p:sp>
      <p:pic>
        <p:nvPicPr>
          <p:cNvPr id="6" name="Immagine 5" descr="Immagine che contiene portatile, cibo&#10;&#10;Descrizione generata automaticamente">
            <a:extLst>
              <a:ext uri="{FF2B5EF4-FFF2-40B4-BE49-F238E27FC236}">
                <a16:creationId xmlns:a16="http://schemas.microsoft.com/office/drawing/2014/main" id="{2E52DCD5-DEA9-4BE3-9449-288F949B15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924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690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C4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tangolo 23">
            <a:extLst>
              <a:ext uri="{FF2B5EF4-FFF2-40B4-BE49-F238E27FC236}">
                <a16:creationId xmlns:a16="http://schemas.microsoft.com/office/drawing/2014/main" id="{8BAC9403-1CEA-4609-83E3-108CFBB4D577}"/>
              </a:ext>
            </a:extLst>
          </p:cNvPr>
          <p:cNvSpPr/>
          <p:nvPr/>
        </p:nvSpPr>
        <p:spPr>
          <a:xfrm rot="5400000" flipH="1">
            <a:off x="6713449" y="-1459111"/>
            <a:ext cx="178652" cy="7018704"/>
          </a:xfrm>
          <a:prstGeom prst="rect">
            <a:avLst/>
          </a:prstGeom>
          <a:solidFill>
            <a:srgbClr val="3886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F57F8600-A62D-4854-BF26-131C7209A83C}"/>
              </a:ext>
            </a:extLst>
          </p:cNvPr>
          <p:cNvSpPr/>
          <p:nvPr/>
        </p:nvSpPr>
        <p:spPr>
          <a:xfrm>
            <a:off x="288758" y="417095"/>
            <a:ext cx="609600" cy="609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8A0D6A08-80D1-4371-A2DB-E91DD73037BC}"/>
              </a:ext>
            </a:extLst>
          </p:cNvPr>
          <p:cNvSpPr txBox="1"/>
          <p:nvPr/>
        </p:nvSpPr>
        <p:spPr>
          <a:xfrm rot="16200000">
            <a:off x="-2410726" y="3205224"/>
            <a:ext cx="60340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>
                <a:latin typeface="Raleway" panose="020B0503030101060003" pitchFamily="34" charset="0"/>
              </a:rPr>
              <a:t>I PROBLEMI CHE RISOLVIAMO</a:t>
            </a:r>
          </a:p>
        </p:txBody>
      </p:sp>
      <p:sp>
        <p:nvSpPr>
          <p:cNvPr id="39" name="Rettangolo 38">
            <a:extLst>
              <a:ext uri="{FF2B5EF4-FFF2-40B4-BE49-F238E27FC236}">
                <a16:creationId xmlns:a16="http://schemas.microsoft.com/office/drawing/2014/main" id="{8056BC94-C718-4945-B3CC-9DC099BCCE9D}"/>
              </a:ext>
            </a:extLst>
          </p:cNvPr>
          <p:cNvSpPr/>
          <p:nvPr/>
        </p:nvSpPr>
        <p:spPr>
          <a:xfrm rot="5400000" flipH="1">
            <a:off x="6865849" y="-1115932"/>
            <a:ext cx="178652" cy="7018704"/>
          </a:xfrm>
          <a:prstGeom prst="rect">
            <a:avLst/>
          </a:prstGeom>
          <a:solidFill>
            <a:srgbClr val="C93D29"/>
          </a:solidFill>
          <a:ln>
            <a:solidFill>
              <a:srgbClr val="C93D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09EC7FAB-0F14-40EB-A1BB-1D3A4B23A828}"/>
              </a:ext>
            </a:extLst>
          </p:cNvPr>
          <p:cNvSpPr/>
          <p:nvPr/>
        </p:nvSpPr>
        <p:spPr>
          <a:xfrm>
            <a:off x="9613158" y="1081626"/>
            <a:ext cx="2098502" cy="214013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6" name="Ovale 35">
            <a:extLst>
              <a:ext uri="{FF2B5EF4-FFF2-40B4-BE49-F238E27FC236}">
                <a16:creationId xmlns:a16="http://schemas.microsoft.com/office/drawing/2014/main" id="{18C83D28-72B9-4039-9280-C1D2B9D731E6}"/>
              </a:ext>
            </a:extLst>
          </p:cNvPr>
          <p:cNvSpPr/>
          <p:nvPr/>
        </p:nvSpPr>
        <p:spPr>
          <a:xfrm>
            <a:off x="1349972" y="1058779"/>
            <a:ext cx="2282797" cy="2203716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Ovale 36">
            <a:extLst>
              <a:ext uri="{FF2B5EF4-FFF2-40B4-BE49-F238E27FC236}">
                <a16:creationId xmlns:a16="http://schemas.microsoft.com/office/drawing/2014/main" id="{AF1662C4-AC4F-43C9-92D0-5CF431EF63F1}"/>
              </a:ext>
            </a:extLst>
          </p:cNvPr>
          <p:cNvSpPr/>
          <p:nvPr/>
        </p:nvSpPr>
        <p:spPr>
          <a:xfrm>
            <a:off x="4081655" y="1049836"/>
            <a:ext cx="2282797" cy="2203716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8" name="Ovale 37">
            <a:extLst>
              <a:ext uri="{FF2B5EF4-FFF2-40B4-BE49-F238E27FC236}">
                <a16:creationId xmlns:a16="http://schemas.microsoft.com/office/drawing/2014/main" id="{B42E4A4D-7129-4A60-B78E-5E187AC8E825}"/>
              </a:ext>
            </a:extLst>
          </p:cNvPr>
          <p:cNvSpPr/>
          <p:nvPr/>
        </p:nvSpPr>
        <p:spPr>
          <a:xfrm>
            <a:off x="6802775" y="1049836"/>
            <a:ext cx="2282797" cy="2203716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6FE9F48D-C7EE-4B75-AE1D-65E9A0CDA74A}"/>
              </a:ext>
            </a:extLst>
          </p:cNvPr>
          <p:cNvSpPr txBox="1"/>
          <p:nvPr/>
        </p:nvSpPr>
        <p:spPr>
          <a:xfrm>
            <a:off x="1592466" y="1990636"/>
            <a:ext cx="18069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b="1" dirty="0">
                <a:solidFill>
                  <a:schemeClr val="bg1"/>
                </a:solidFill>
                <a:latin typeface="Raleway" panose="020B0503030101060003" pitchFamily="34" charset="0"/>
              </a:rPr>
              <a:t>IMMIGRATI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08D2441B-C0B4-43DA-88E7-54D9B2053F7F}"/>
              </a:ext>
            </a:extLst>
          </p:cNvPr>
          <p:cNvSpPr txBox="1"/>
          <p:nvPr/>
        </p:nvSpPr>
        <p:spPr>
          <a:xfrm>
            <a:off x="4493855" y="1791304"/>
            <a:ext cx="14478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b="1" dirty="0">
                <a:solidFill>
                  <a:schemeClr val="bg1"/>
                </a:solidFill>
                <a:latin typeface="Raleway" panose="020B0503030101060003" pitchFamily="34" charset="0"/>
              </a:rPr>
              <a:t>CITTÁ-</a:t>
            </a:r>
          </a:p>
          <a:p>
            <a:pPr algn="ctr"/>
            <a:r>
              <a:rPr lang="it-IT" sz="2400" b="1" dirty="0">
                <a:solidFill>
                  <a:schemeClr val="bg1"/>
                </a:solidFill>
                <a:latin typeface="Raleway" panose="020B0503030101060003" pitchFamily="34" charset="0"/>
              </a:rPr>
              <a:t>COMUNI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F3827CD4-FA63-41A2-BC71-BA448285E931}"/>
              </a:ext>
            </a:extLst>
          </p:cNvPr>
          <p:cNvSpPr txBox="1"/>
          <p:nvPr/>
        </p:nvSpPr>
        <p:spPr>
          <a:xfrm>
            <a:off x="7040676" y="1805969"/>
            <a:ext cx="16995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b="1" dirty="0">
                <a:solidFill>
                  <a:schemeClr val="bg1"/>
                </a:solidFill>
                <a:latin typeface="Raleway" panose="020B0503030101060003" pitchFamily="34" charset="0"/>
              </a:rPr>
              <a:t>ITALIANI</a:t>
            </a:r>
          </a:p>
          <a:p>
            <a:pPr algn="ctr"/>
            <a:r>
              <a:rPr lang="it-IT" sz="2400" b="1" dirty="0">
                <a:solidFill>
                  <a:schemeClr val="bg1"/>
                </a:solidFill>
                <a:latin typeface="Raleway" panose="020B0503030101060003" pitchFamily="34" charset="0"/>
              </a:rPr>
              <a:t>«DEBOLI»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9B819F59-1AB7-44A0-8E0B-5799865A93EE}"/>
              </a:ext>
            </a:extLst>
          </p:cNvPr>
          <p:cNvSpPr txBox="1"/>
          <p:nvPr/>
        </p:nvSpPr>
        <p:spPr>
          <a:xfrm>
            <a:off x="9936529" y="1956348"/>
            <a:ext cx="1494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b="1" dirty="0">
                <a:solidFill>
                  <a:schemeClr val="bg1"/>
                </a:solidFill>
                <a:latin typeface="Raleway" panose="020B0503030101060003" pitchFamily="34" charset="0"/>
              </a:rPr>
              <a:t>AZIENDE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C12053ED-5148-47E2-AAEF-06272E243820}"/>
              </a:ext>
            </a:extLst>
          </p:cNvPr>
          <p:cNvSpPr txBox="1"/>
          <p:nvPr/>
        </p:nvSpPr>
        <p:spPr>
          <a:xfrm>
            <a:off x="1409355" y="3481206"/>
            <a:ext cx="19030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Raleway" panose="020B0503030101060003" pitchFamily="34" charset="0"/>
              </a:rPr>
              <a:t>Mancata </a:t>
            </a:r>
          </a:p>
          <a:p>
            <a:r>
              <a:rPr lang="it-IT" sz="2400" dirty="0">
                <a:latin typeface="Raleway" panose="020B0503030101060003" pitchFamily="34" charset="0"/>
              </a:rPr>
              <a:t>integrazione</a:t>
            </a:r>
          </a:p>
        </p:txBody>
      </p:sp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DE13F42B-2B64-4ABE-ACDF-83665C3F98A4}"/>
              </a:ext>
            </a:extLst>
          </p:cNvPr>
          <p:cNvSpPr txBox="1"/>
          <p:nvPr/>
        </p:nvSpPr>
        <p:spPr>
          <a:xfrm>
            <a:off x="6955175" y="3453989"/>
            <a:ext cx="22236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Raleway" panose="020B0503030101060003" pitchFamily="34" charset="0"/>
              </a:rPr>
              <a:t>Difficoltà</a:t>
            </a:r>
          </a:p>
          <a:p>
            <a:r>
              <a:rPr lang="it-IT" sz="2400" dirty="0">
                <a:latin typeface="Raleway" panose="020B0503030101060003" pitchFamily="34" charset="0"/>
              </a:rPr>
              <a:t>re-inserimento</a:t>
            </a:r>
          </a:p>
        </p:txBody>
      </p:sp>
      <p:sp>
        <p:nvSpPr>
          <p:cNvPr id="46" name="CasellaDiTesto 45">
            <a:extLst>
              <a:ext uri="{FF2B5EF4-FFF2-40B4-BE49-F238E27FC236}">
                <a16:creationId xmlns:a16="http://schemas.microsoft.com/office/drawing/2014/main" id="{9B793219-5608-44F6-9A6D-42A63074EF94}"/>
              </a:ext>
            </a:extLst>
          </p:cNvPr>
          <p:cNvSpPr txBox="1"/>
          <p:nvPr/>
        </p:nvSpPr>
        <p:spPr>
          <a:xfrm>
            <a:off x="4314318" y="3465095"/>
            <a:ext cx="22621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Raleway" panose="020B0503030101060003" pitchFamily="34" charset="0"/>
              </a:rPr>
              <a:t>Limitata cura</a:t>
            </a:r>
          </a:p>
          <a:p>
            <a:r>
              <a:rPr lang="it-IT" sz="2400" dirty="0">
                <a:latin typeface="Raleway" panose="020B0503030101060003" pitchFamily="34" charset="0"/>
              </a:rPr>
              <a:t>del bello.</a:t>
            </a:r>
          </a:p>
          <a:p>
            <a:r>
              <a:rPr lang="it-IT" sz="2400" dirty="0">
                <a:latin typeface="Raleway" panose="020B0503030101060003" pitchFamily="34" charset="0"/>
              </a:rPr>
              <a:t>Pulizia carente</a:t>
            </a:r>
          </a:p>
        </p:txBody>
      </p:sp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5B4744A9-22CE-4281-95B8-A4F066C0A465}"/>
              </a:ext>
            </a:extLst>
          </p:cNvPr>
          <p:cNvSpPr txBox="1"/>
          <p:nvPr/>
        </p:nvSpPr>
        <p:spPr>
          <a:xfrm>
            <a:off x="9546878" y="3481212"/>
            <a:ext cx="24355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Raleway" panose="020B0503030101060003" pitchFamily="34" charset="0"/>
              </a:rPr>
              <a:t>Difficoltà reperimento di</a:t>
            </a:r>
          </a:p>
          <a:p>
            <a:r>
              <a:rPr lang="it-IT" sz="2400" dirty="0">
                <a:latin typeface="Raleway" panose="020B0503030101060003" pitchFamily="34" charset="0"/>
              </a:rPr>
              <a:t>manodopera per</a:t>
            </a:r>
          </a:p>
          <a:p>
            <a:r>
              <a:rPr lang="it-IT" sz="2400" dirty="0">
                <a:latin typeface="Raleway" panose="020B0503030101060003" pitchFamily="34" charset="0"/>
              </a:rPr>
              <a:t>specifiche</a:t>
            </a:r>
          </a:p>
          <a:p>
            <a:r>
              <a:rPr lang="it-IT" sz="2400" dirty="0">
                <a:latin typeface="Raleway" panose="020B0503030101060003" pitchFamily="34" charset="0"/>
              </a:rPr>
              <a:t>esigenze.</a:t>
            </a:r>
          </a:p>
          <a:p>
            <a:r>
              <a:rPr lang="it-IT" sz="2400" dirty="0">
                <a:latin typeface="Raleway" panose="020B0503030101060003" pitchFamily="34" charset="0"/>
              </a:rPr>
              <a:t>Focus su agenda sociale</a:t>
            </a:r>
          </a:p>
        </p:txBody>
      </p:sp>
    </p:spTree>
    <p:extLst>
      <p:ext uri="{BB962C8B-B14F-4D97-AF65-F5344CB8AC3E}">
        <p14:creationId xmlns:p14="http://schemas.microsoft.com/office/powerpoint/2010/main" val="1815915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  <p:bldP spid="4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C4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F57F8600-A62D-4854-BF26-131C7209A83C}"/>
              </a:ext>
            </a:extLst>
          </p:cNvPr>
          <p:cNvSpPr/>
          <p:nvPr/>
        </p:nvSpPr>
        <p:spPr>
          <a:xfrm>
            <a:off x="288758" y="417095"/>
            <a:ext cx="609600" cy="609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51AB5A48-58BD-45E2-AF8C-4D87BDCF5A06}"/>
              </a:ext>
            </a:extLst>
          </p:cNvPr>
          <p:cNvSpPr/>
          <p:nvPr/>
        </p:nvSpPr>
        <p:spPr>
          <a:xfrm>
            <a:off x="1785808" y="383557"/>
            <a:ext cx="4679725" cy="106346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00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8A0D6A08-80D1-4371-A2DB-E91DD73037BC}"/>
              </a:ext>
            </a:extLst>
          </p:cNvPr>
          <p:cNvSpPr txBox="1"/>
          <p:nvPr/>
        </p:nvSpPr>
        <p:spPr>
          <a:xfrm rot="16200000">
            <a:off x="-1807195" y="3205224"/>
            <a:ext cx="48269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>
                <a:latin typeface="Raleway" panose="020B0503030101060003" pitchFamily="34" charset="0"/>
              </a:rPr>
              <a:t>LE FASI DEL PROGETTO</a:t>
            </a:r>
          </a:p>
        </p:txBody>
      </p: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08D2441B-C0B4-43DA-88E7-54D9B2053F7F}"/>
              </a:ext>
            </a:extLst>
          </p:cNvPr>
          <p:cNvSpPr txBox="1"/>
          <p:nvPr/>
        </p:nvSpPr>
        <p:spPr>
          <a:xfrm>
            <a:off x="3595802" y="736863"/>
            <a:ext cx="13340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800" b="1" dirty="0">
                <a:solidFill>
                  <a:schemeClr val="bg1"/>
                </a:solidFill>
                <a:latin typeface="Raleway" panose="020B0503030101060003" pitchFamily="34" charset="0"/>
              </a:rPr>
              <a:t>FASE 1</a:t>
            </a:r>
            <a:endParaRPr lang="it-IT" sz="2000" dirty="0">
              <a:solidFill>
                <a:schemeClr val="bg1"/>
              </a:solidFill>
            </a:endParaRPr>
          </a:p>
        </p:txBody>
      </p:sp>
      <p:sp>
        <p:nvSpPr>
          <p:cNvPr id="2" name="Triangolo isoscele 1">
            <a:extLst>
              <a:ext uri="{FF2B5EF4-FFF2-40B4-BE49-F238E27FC236}">
                <a16:creationId xmlns:a16="http://schemas.microsoft.com/office/drawing/2014/main" id="{3E6C9BAE-87E6-4AF5-A80F-C586050C2501}"/>
              </a:ext>
            </a:extLst>
          </p:cNvPr>
          <p:cNvSpPr/>
          <p:nvPr/>
        </p:nvSpPr>
        <p:spPr>
          <a:xfrm rot="5400000">
            <a:off x="6265868" y="569135"/>
            <a:ext cx="1087072" cy="687742"/>
          </a:xfrm>
          <a:prstGeom prst="triangle">
            <a:avLst>
              <a:gd name="adj" fmla="val 51752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E8B26AEE-2AF4-4B89-B0C3-0FF6A08BCF3C}"/>
              </a:ext>
            </a:extLst>
          </p:cNvPr>
          <p:cNvSpPr/>
          <p:nvPr/>
        </p:nvSpPr>
        <p:spPr>
          <a:xfrm>
            <a:off x="7375917" y="329501"/>
            <a:ext cx="4679725" cy="106346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2" name="Triangolo isoscele 21">
            <a:extLst>
              <a:ext uri="{FF2B5EF4-FFF2-40B4-BE49-F238E27FC236}">
                <a16:creationId xmlns:a16="http://schemas.microsoft.com/office/drawing/2014/main" id="{18AC0790-B107-4181-ACFC-8E8308B0590D}"/>
              </a:ext>
            </a:extLst>
          </p:cNvPr>
          <p:cNvSpPr/>
          <p:nvPr/>
        </p:nvSpPr>
        <p:spPr>
          <a:xfrm rot="5400000">
            <a:off x="6944326" y="575480"/>
            <a:ext cx="1228723" cy="609601"/>
          </a:xfrm>
          <a:prstGeom prst="triangle">
            <a:avLst/>
          </a:prstGeom>
          <a:solidFill>
            <a:srgbClr val="EEC4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08EC2313-BF3B-420E-944F-C371A42CDDA9}"/>
              </a:ext>
            </a:extLst>
          </p:cNvPr>
          <p:cNvSpPr txBox="1"/>
          <p:nvPr/>
        </p:nvSpPr>
        <p:spPr>
          <a:xfrm>
            <a:off x="8960659" y="637721"/>
            <a:ext cx="13580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800" b="1" dirty="0">
                <a:solidFill>
                  <a:schemeClr val="bg1"/>
                </a:solidFill>
                <a:latin typeface="Raleway" panose="020B0503030101060003" pitchFamily="34" charset="0"/>
              </a:rPr>
              <a:t>FASE 2</a:t>
            </a:r>
            <a:endParaRPr lang="it-IT" sz="2000" dirty="0">
              <a:solidFill>
                <a:schemeClr val="bg1"/>
              </a:solidFill>
            </a:endParaRPr>
          </a:p>
        </p:txBody>
      </p:sp>
      <p:sp>
        <p:nvSpPr>
          <p:cNvPr id="26" name="Rettangolo 25">
            <a:extLst>
              <a:ext uri="{FF2B5EF4-FFF2-40B4-BE49-F238E27FC236}">
                <a16:creationId xmlns:a16="http://schemas.microsoft.com/office/drawing/2014/main" id="{6EFBA560-192F-44E6-A87D-23D9565D3D1B}"/>
              </a:ext>
            </a:extLst>
          </p:cNvPr>
          <p:cNvSpPr/>
          <p:nvPr/>
        </p:nvSpPr>
        <p:spPr>
          <a:xfrm>
            <a:off x="7836685" y="2740504"/>
            <a:ext cx="4066557" cy="688496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/>
              <a:t>Inserimento</a:t>
            </a:r>
          </a:p>
        </p:txBody>
      </p:sp>
      <p:sp>
        <p:nvSpPr>
          <p:cNvPr id="27" name="Rettangolo 26">
            <a:extLst>
              <a:ext uri="{FF2B5EF4-FFF2-40B4-BE49-F238E27FC236}">
                <a16:creationId xmlns:a16="http://schemas.microsoft.com/office/drawing/2014/main" id="{4483D2DC-03FD-4CCA-BEC6-A424EC0269BA}"/>
              </a:ext>
            </a:extLst>
          </p:cNvPr>
          <p:cNvSpPr/>
          <p:nvPr/>
        </p:nvSpPr>
        <p:spPr>
          <a:xfrm>
            <a:off x="7836685" y="4000453"/>
            <a:ext cx="4066557" cy="688496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/>
              <a:t>3-6 mesi</a:t>
            </a:r>
          </a:p>
        </p:txBody>
      </p:sp>
      <p:sp>
        <p:nvSpPr>
          <p:cNvPr id="28" name="Rettangolo 27">
            <a:extLst>
              <a:ext uri="{FF2B5EF4-FFF2-40B4-BE49-F238E27FC236}">
                <a16:creationId xmlns:a16="http://schemas.microsoft.com/office/drawing/2014/main" id="{8E711B4C-86A7-40D5-B36D-23CCDA868B23}"/>
              </a:ext>
            </a:extLst>
          </p:cNvPr>
          <p:cNvSpPr/>
          <p:nvPr/>
        </p:nvSpPr>
        <p:spPr>
          <a:xfrm>
            <a:off x="3007243" y="2740504"/>
            <a:ext cx="4066557" cy="688496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/>
              <a:t>integrazione</a:t>
            </a:r>
          </a:p>
        </p:txBody>
      </p:sp>
      <p:sp>
        <p:nvSpPr>
          <p:cNvPr id="29" name="Rettangolo 28">
            <a:extLst>
              <a:ext uri="{FF2B5EF4-FFF2-40B4-BE49-F238E27FC236}">
                <a16:creationId xmlns:a16="http://schemas.microsoft.com/office/drawing/2014/main" id="{0533964B-CCAA-4734-B3E5-D8B29944A960}"/>
              </a:ext>
            </a:extLst>
          </p:cNvPr>
          <p:cNvSpPr/>
          <p:nvPr/>
        </p:nvSpPr>
        <p:spPr>
          <a:xfrm>
            <a:off x="3007242" y="4000453"/>
            <a:ext cx="4066557" cy="688496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/>
              <a:t>4-6 mesi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518FFFFC-4716-4B38-865A-6E628502149D}"/>
              </a:ext>
            </a:extLst>
          </p:cNvPr>
          <p:cNvSpPr txBox="1"/>
          <p:nvPr/>
        </p:nvSpPr>
        <p:spPr>
          <a:xfrm>
            <a:off x="1202182" y="2853919"/>
            <a:ext cx="1471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Raleway" panose="020B0503030101060003" pitchFamily="34" charset="0"/>
              </a:rPr>
              <a:t>Obiettivo</a:t>
            </a: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D5F5C7BA-53FE-4352-87A6-4ED92E407ACB}"/>
              </a:ext>
            </a:extLst>
          </p:cNvPr>
          <p:cNvSpPr txBox="1"/>
          <p:nvPr/>
        </p:nvSpPr>
        <p:spPr>
          <a:xfrm>
            <a:off x="1202182" y="4203671"/>
            <a:ext cx="11336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Raleway" panose="020B0503030101060003" pitchFamily="34" charset="0"/>
              </a:rPr>
              <a:t>Durata</a:t>
            </a:r>
          </a:p>
        </p:txBody>
      </p:sp>
    </p:spTree>
    <p:extLst>
      <p:ext uri="{BB962C8B-B14F-4D97-AF65-F5344CB8AC3E}">
        <p14:creationId xmlns:p14="http://schemas.microsoft.com/office/powerpoint/2010/main" val="2372725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41" grpId="0"/>
      <p:bldP spid="2" grpId="0" animBg="1"/>
      <p:bldP spid="21" grpId="0" animBg="1"/>
      <p:bldP spid="22" grpId="0" animBg="1"/>
      <p:bldP spid="25" grpId="0"/>
      <p:bldP spid="26" grpId="0" animBg="1"/>
      <p:bldP spid="27" grpId="0" animBg="1"/>
      <p:bldP spid="28" grpId="0" animBg="1"/>
      <p:bldP spid="29" grpId="0" animBg="1"/>
      <p:bldP spid="30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3011CA45-4388-4209-BAC4-018E246B7E0A}"/>
              </a:ext>
            </a:extLst>
          </p:cNvPr>
          <p:cNvSpPr txBox="1"/>
          <p:nvPr/>
        </p:nvSpPr>
        <p:spPr>
          <a:xfrm>
            <a:off x="3297203" y="3113133"/>
            <a:ext cx="1058941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La Fase 1: integrazione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pic>
        <p:nvPicPr>
          <p:cNvPr id="8" name="Immagine 7" descr="Immagine che contiene portatile, cibo&#10;&#10;Descrizione generata automaticamente">
            <a:extLst>
              <a:ext uri="{FF2B5EF4-FFF2-40B4-BE49-F238E27FC236}">
                <a16:creationId xmlns:a16="http://schemas.microsoft.com/office/drawing/2014/main" id="{D98875F1-A60F-4893-AD5A-EB73A7BEAC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924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5810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3991</TotalTime>
  <Words>1257</Words>
  <Application>Microsoft Office PowerPoint</Application>
  <PresentationFormat>Widescreen</PresentationFormat>
  <Paragraphs>269</Paragraphs>
  <Slides>30</Slides>
  <Notes>0</Notes>
  <HiddenSlides>1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30</vt:i4>
      </vt:variant>
    </vt:vector>
  </HeadingPairs>
  <TitlesOfParts>
    <vt:vector size="37" baseType="lpstr">
      <vt:lpstr>Amiko</vt:lpstr>
      <vt:lpstr>Arial</vt:lpstr>
      <vt:lpstr>Calibri</vt:lpstr>
      <vt:lpstr>Calibri Light</vt:lpstr>
      <vt:lpstr>Raleway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Aurora Secondino</dc:creator>
  <cp:lastModifiedBy>Monica Lenzi</cp:lastModifiedBy>
  <cp:revision>75</cp:revision>
  <cp:lastPrinted>2020-03-20T12:21:54Z</cp:lastPrinted>
  <dcterms:created xsi:type="dcterms:W3CDTF">2020-02-24T22:03:50Z</dcterms:created>
  <dcterms:modified xsi:type="dcterms:W3CDTF">2020-06-05T13:46:18Z</dcterms:modified>
</cp:coreProperties>
</file>